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1D836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E3E5E8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E3E5E8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E3E5E8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C0C0C0"/>
              </a:solidFill>
              <a:prstDash val="solid"/>
              <a:miter lim="400000"/>
            </a:ln>
          </a:left>
          <a:right>
            <a:ln w="3175" cap="flat">
              <a:solidFill>
                <a:srgbClr val="C0C0C0"/>
              </a:solidFill>
              <a:prstDash val="solid"/>
              <a:miter lim="400000"/>
            </a:ln>
          </a:right>
          <a:top>
            <a:ln w="3175" cap="flat">
              <a:solidFill>
                <a:srgbClr val="C0C0C0"/>
              </a:solidFill>
              <a:prstDash val="solid"/>
              <a:miter lim="400000"/>
            </a:ln>
          </a:top>
          <a:bottom>
            <a:ln w="3175" cap="flat">
              <a:solidFill>
                <a:srgbClr val="C0C0C0"/>
              </a:solidFill>
              <a:prstDash val="solid"/>
              <a:miter lim="400000"/>
            </a:ln>
          </a:bottom>
          <a:insideH>
            <a:ln w="3175" cap="flat">
              <a:solidFill>
                <a:srgbClr val="C0C0C0"/>
              </a:solidFill>
              <a:prstDash val="solid"/>
              <a:miter lim="400000"/>
            </a:ln>
          </a:insideH>
          <a:insideV>
            <a:ln w="3175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C0C0C0"/>
              </a:solidFill>
              <a:prstDash val="solid"/>
              <a:miter lim="400000"/>
            </a:ln>
          </a:right>
          <a:top>
            <a:ln w="3175" cap="flat">
              <a:solidFill>
                <a:srgbClr val="C0C0C0"/>
              </a:solidFill>
              <a:prstDash val="solid"/>
              <a:miter lim="400000"/>
            </a:ln>
          </a:top>
          <a:bottom>
            <a:ln w="3175" cap="flat">
              <a:solidFill>
                <a:srgbClr val="C0C0C0"/>
              </a:solidFill>
              <a:prstDash val="solid"/>
              <a:miter lim="400000"/>
            </a:ln>
          </a:bottom>
          <a:insideH>
            <a:ln w="3175" cap="flat">
              <a:solidFill>
                <a:srgbClr val="C0C0C0"/>
              </a:solidFill>
              <a:prstDash val="solid"/>
              <a:miter lim="400000"/>
            </a:ln>
          </a:insideH>
          <a:insideV>
            <a:ln w="3175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3175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9A9A9"/>
              </a:solidFill>
              <a:prstDash val="solid"/>
              <a:miter lim="400000"/>
            </a:ln>
          </a:insideH>
          <a:insideV>
            <a:ln w="3175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C0C0C0"/>
              </a:solidFill>
              <a:prstDash val="solid"/>
              <a:miter lim="400000"/>
            </a:ln>
          </a:left>
          <a:right>
            <a:ln w="3175" cap="flat">
              <a:solidFill>
                <a:srgbClr val="C0C0C0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C0C0C0"/>
              </a:solidFill>
              <a:prstDash val="solid"/>
              <a:miter lim="400000"/>
            </a:ln>
          </a:bottom>
          <a:insideH>
            <a:ln w="3175" cap="flat">
              <a:solidFill>
                <a:srgbClr val="C0C0C0"/>
              </a:solidFill>
              <a:prstDash val="solid"/>
              <a:miter lim="400000"/>
            </a:ln>
          </a:insideH>
          <a:insideV>
            <a:ln w="3175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A9A9A9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55650" indent="-596900">
              <a:buClr>
                <a:srgbClr val="000000"/>
              </a:buClr>
              <a:buSzPts val="2200"/>
              <a:buFont typeface="Arial"/>
              <a:buChar char="●"/>
            </a:lvl1pPr>
          </a:lstStyle>
          <a:p>
            <a:pPr/>
            <a:r>
              <a:t>이제 각각의 여가 산업에 코로나19가 미친 영향을 알아보겠습니다. 윤영주님께서 코로나19가 공연계에 미친 영향을 분석해주셨습니다.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사실 ‘까다롭다’를 정량적으로 분석하는 것은 쉽지 않은 과제입니다. 저는 이를 위해 3가지 접근을 활용했습니다. 먼저 기준이 되는 해를 코로나 발병 직전인 19년도와 유행이 어느 정도 지난 22년도로 잡았습니다. 첫 번째로 매출액과 관람객 수를 비교했습니다. 두 번째로 관람객들의 평가를 비교했는데, 당해 박스오피스 50위 안에 든 영화들의 평가를 분석했습니다. 여기서 ML을 통한 자연어 처리를 접목하여 좀 더 ‘인간적인’ 분석이 가능하도록 했습니다. 마지막으로 리뷰들에 나타나는 키워드의 빈도수를 분석했습니다.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먼저 매출액 및 관람객 비교입니다. 근10년간 일정하게 유지되던 관람객 수와 매출이 19년도와 비교해서 22년도는 거의 반토막이 난 것이 보입니다. 극장가 실적은 확실히 저조해진 것으로 보입니다.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다음으로 관람객들의 평가 비교입니다. 우선 크롤링으로 네이버 영화 리뷰와 평점을 수집하고, 자연어 처리 LSTM 모델로 리뷰의 긍정/부정 값을 0에서 1사이의 값으로 나타냈습니다. 1부터 10까지 평가된 평점의 영화별 평균 점수와 표준 편차를 플롯하고, 또 앞서 언급한 모델에서 도출한 값을 곱하여 가중치를 부여했습니다.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간단하게 분석 과정을 설명드리면, beuatifulSoup와 requests 라이브러리를 활용했습니다. 영화명 키워드로 리뷰 페이지에 접근하여 리뷰와 평점을 추출하고 저장했습니다.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자연어 처리 모델은 tensorflow keras 라이브러리를 사용했고, 약 85퍼센트의 정확도를 가지도록 학습된 모델에 전처리된 리뷰를 전달하면 사진과 같이 긍정 리뷰일 확률을 반환합니다.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그래서 ‘선호도 곡선’을 구했습니다. x축을 평균 평점, y축을 표준 편차로 플롯하면 평점이 높거나 낮을수록 편차가 적어지기 때문에 뒤집어진 U자 형태를 얻을 것이라고 추측할 수 있습니다. 이 곡선을 연도별로 비교해서 호불호 증감을 분석했습니다.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먼저 숫자로 된 평점 분석 결과입니다. 파란색은 19년도, 빨간색은 22년도 데이터입니다. 점의 크기는 관객 수를 나타내고 실선은 numpy로 4차 다항함수를 피팅한 결과입니다. 눈에 띄는 차이는 22년도 곡선이 19년도보다 전체적으로 동일 점수에서 편차가 감소한 것을 볼 수 있습니다. 또 22년에는 4점 이하 영화가 없는데, 이는 평가가 좋지 못한 영화들이 50위에 진입하지 못한 것 때문으로 추측됩니다. 19년도에는 평점 4점 이하의 영화도 상당한 흥행을 한 것으로 보입니다. 19년도에는 평점이 좋지 않은 영화들도 상당한 흥행을 했지만, 22년도에는 대부분 평점이 높은 영화들이 흥행한 것을 볼 수 있습니다.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hape 3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이번에는 자연어 처리 점수가 가중된 결과를 보시겠습니다. 앞선 그래프와 비슷한 양상을 보이고 있습니다. 이번에는 22년도에 점수가 낮은 쪽 영화가 포진된 것으로 보아 관객들의 구두 평가가 평점보다 박하다는 것으로 알 수 있습니다.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마지막으로 추출한 키워드를 형태소 변환으로 처리한 결과입니다. wordcloud를 활용하여 표시해 보았는데, 전체적으로 흥행 편향이 작용하여 긍정적인 키워드가 상위에 자리한 것이 보입니다.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좀 더 명확한 비교를 위해 19년도와 22년도의 빈도를 같이 그렸습니다. 19년도와 비교하여 22년도는 전반적으로 ‘재밌다’, ‘좋다’ 등의 긍정 키워드가 증가했습니다. 주목할 만한 점은 ‘연기’, ‘배우’, ‘스토리’, ‘연출’, ‘기대’ 등 영화의 평가에 관련된 키워드가 증가했다는 것으로, 관객들의 평가가 더 민감해졌음을 의미합니다. 또한 ‘자다’, ‘아쉽다’, ‘지루하다’등 부정적 키워드도 전반적으로 증가했습니다.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*</a:t>
            </a:r>
            <a:r>
              <a:t>이 지표는 전산으로 처리된 연극</a:t>
            </a:r>
            <a:r>
              <a:t>, </a:t>
            </a:r>
            <a:r>
              <a:t>뮤지컬</a:t>
            </a:r>
            <a:r>
              <a:t>, </a:t>
            </a:r>
            <a:r>
              <a:t>콘서트</a:t>
            </a:r>
            <a:r>
              <a:t>, </a:t>
            </a:r>
            <a:r>
              <a:t>클래식 등 모든 공연을 포함함</a:t>
            </a:r>
          </a:p>
          <a:p>
            <a:pPr defTabSz="914400">
              <a:lnSpc>
                <a:spcPct val="100000"/>
              </a:lnSpc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전체적으로 연말에 갈수록 공연 개막편수와 공연 티켓판매량이 증가하는 것으로 보임</a:t>
            </a: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코로나가 시작된 </a:t>
            </a:r>
            <a:r>
              <a:t>2020</a:t>
            </a:r>
            <a:r>
              <a:t>년에 심한 위축을 보임</a:t>
            </a: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2020</a:t>
            </a:r>
            <a:r>
              <a:t>년 </a:t>
            </a:r>
            <a:r>
              <a:t>2</a:t>
            </a:r>
            <a:r>
              <a:t>월과 비교하여</a:t>
            </a:r>
            <a:r>
              <a:t>, 3</a:t>
            </a:r>
            <a:r>
              <a:t>월에 개막 공연수가 </a:t>
            </a:r>
            <a:r>
              <a:t>6</a:t>
            </a:r>
            <a:r>
              <a:t>배 이상 감소함</a:t>
            </a:r>
            <a:r>
              <a:t>, </a:t>
            </a:r>
            <a:r>
              <a:t>이에 따라 코로나가 심각해지는 시기와 맞물려 공연시장이 위축되었음을 알 수 있음</a:t>
            </a: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2021</a:t>
            </a:r>
            <a:r>
              <a:t>년에 개막편수가 전체적으로 회복되었지만</a:t>
            </a:r>
            <a:r>
              <a:t>, </a:t>
            </a:r>
            <a:r>
              <a:t>티켓판매량은 그만큼 회복되지 못함</a:t>
            </a: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사회적 거리두기로 인하여 좌석의 절반 정도만 판매하였음 </a:t>
            </a:r>
            <a:r>
              <a:t>(</a:t>
            </a:r>
            <a:r>
              <a:t>다음 장에 첨부</a:t>
            </a:r>
            <a:r>
              <a:t>)</a:t>
            </a: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2022</a:t>
            </a:r>
            <a:r>
              <a:t>년을 기점으로 코로나 이전인 </a:t>
            </a:r>
            <a:r>
              <a:t>2019</a:t>
            </a:r>
            <a:r>
              <a:t>년과 비슷한 수치를 발견할 수 있고</a:t>
            </a:r>
            <a:r>
              <a:t>, </a:t>
            </a:r>
            <a:r>
              <a:t>그 이후로는 가파르게 성장하는 것을 볼 수 있음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앞에서 살펴본 데이터로부터 저는 코로나19 이후 한국인들의 영화 선택은 더 까다로워졌다는 결론을 내렸습니다. 우선 매출액과 관람객 수 모두가 낮아졌습니다. 또한 같은 평점에 대해 낮아진 표준편차는 관람객 평가 수준의 상승을 의미합니다. 마지막으로 키워드 분석에서 부정적 및 영화의 평가에 관련된 키워드가 증가했습니다.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이제 발표를 마무리할 시간입니다. 코로나19가 여가생활에 미친 영향을 종합해 보면, 코로나19 이전 대비 늘어난 여가 시간은 질적 만족도로 이어지지 않았으며, 2030 세대의 소비는 본인 중심으로, 4050+ 세대의 소비는 주변인 중심으로 옮겨갔습니다. 공연은 어떻게 됐으며, 영화 선택은 더 까다로워졌습니다.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한자리 띄어앉기</a:t>
            </a:r>
            <a:r>
              <a:t>,</a:t>
            </a:r>
            <a:r>
              <a:t> 두자리 띄어앉기 등 거리두기 상황에 따른 좌석수 변동이 있었음</a:t>
            </a: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개막 공연수가 많이 회복한 것에 비하여 티켓 판매량이 회복하지 못한 원인이 됨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개막 편수</a:t>
            </a:r>
            <a:r>
              <a:t>, </a:t>
            </a:r>
            <a:r>
              <a:t>연간 티켓 판매량과 더불어 연간 티켓 판매 총액 또한 크게 증가했음을 볼 수 있음</a:t>
            </a: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앞서 본 자료와 비슷하게 </a:t>
            </a:r>
            <a:r>
              <a:t>12</a:t>
            </a:r>
            <a:r>
              <a:t>월에 티켓 판매액이 많은 비중을 차지함을 이 자료에서도 발견할 수 있음</a:t>
            </a: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2021</a:t>
            </a:r>
            <a:r>
              <a:t>년에는 코로나 이전인 </a:t>
            </a:r>
            <a:r>
              <a:t>2019</a:t>
            </a:r>
            <a:r>
              <a:t>년과 비슷하게 판매 총액이 회복됨</a:t>
            </a: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2022</a:t>
            </a:r>
            <a:r>
              <a:t>년의 개막 편수는 </a:t>
            </a:r>
            <a:r>
              <a:t>2019</a:t>
            </a:r>
            <a:r>
              <a:t>년과 크게 차이가 없이 회복된 수준이지만 </a:t>
            </a:r>
            <a:r>
              <a:t>2019</a:t>
            </a:r>
            <a:r>
              <a:t>년과 </a:t>
            </a:r>
            <a:r>
              <a:t>2022</a:t>
            </a:r>
            <a:r>
              <a:t>년은 판매량에 있어서 엄청난 성장을 보여줌</a:t>
            </a: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2019</a:t>
            </a:r>
            <a:r>
              <a:t>년은 약 </a:t>
            </a:r>
            <a:r>
              <a:t>4500</a:t>
            </a:r>
            <a:r>
              <a:t>억</a:t>
            </a:r>
            <a:r>
              <a:t>, 2022</a:t>
            </a:r>
            <a:r>
              <a:t>년은 약 </a:t>
            </a:r>
            <a:r>
              <a:t>1</a:t>
            </a:r>
            <a:r>
              <a:t>조로 </a:t>
            </a:r>
            <a:r>
              <a:t>2</a:t>
            </a:r>
            <a:r>
              <a:t>배가 넘음</a:t>
            </a:r>
            <a:r>
              <a:t> (</a:t>
            </a:r>
            <a:r>
              <a:t>라벨링 하려고 했는데 능력부족으로 포기함</a:t>
            </a:r>
            <a:r>
              <a:t>)</a:t>
            </a: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공연 티켓 판매량과 판매액은 왜 갑자기 증가했을까</a:t>
            </a:r>
            <a:r>
              <a:t>?</a:t>
            </a: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코로나 이후 인기 공연의 개막 </a:t>
            </a:r>
            <a:r>
              <a:t>+ </a:t>
            </a:r>
            <a:r>
              <a:t>스타 캐스팅</a:t>
            </a:r>
            <a:r>
              <a:t>(</a:t>
            </a:r>
            <a:r>
              <a:t>지킬앤하이드</a:t>
            </a:r>
            <a:r>
              <a:t>, </a:t>
            </a:r>
            <a:r>
              <a:t>데스노트</a:t>
            </a:r>
            <a:r>
              <a:t>,</a:t>
            </a:r>
            <a:r>
              <a:t> 레베카</a:t>
            </a:r>
            <a:r>
              <a:t>)</a:t>
            </a: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오프라인 콘서트 재개</a:t>
            </a: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문화산업에서의 관심도 이동</a:t>
            </a:r>
            <a:r>
              <a:t>(</a:t>
            </a:r>
            <a:r>
              <a:t>영화 </a:t>
            </a:r>
            <a:r>
              <a:t>-&gt; </a:t>
            </a:r>
            <a:r>
              <a:t>공연</a:t>
            </a:r>
            <a:r>
              <a:t>)</a:t>
            </a:r>
          </a:p>
          <a:p>
            <a:pPr lvl="2" marL="10858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영화 티켓값의 상승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공연 티켓 판매량과 판매액은 왜 갑자기 증가했을까</a:t>
            </a:r>
            <a:r>
              <a:t>?</a:t>
            </a:r>
          </a:p>
          <a:p>
            <a:pPr marL="1714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앞 </a:t>
            </a:r>
            <a:r>
              <a:t>plot</a:t>
            </a:r>
            <a:r>
              <a:t>의 티켓 판매수를 다시 보자</a:t>
            </a:r>
            <a:r>
              <a:t>!</a:t>
            </a: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코로나 이후 인기 공연의 개막 </a:t>
            </a:r>
            <a:r>
              <a:t>+ </a:t>
            </a:r>
            <a:r>
              <a:t>스타 캐스팅</a:t>
            </a:r>
            <a:r>
              <a:t>(</a:t>
            </a:r>
            <a:r>
              <a:t>지킬앤하이드</a:t>
            </a:r>
            <a:r>
              <a:t>,</a:t>
            </a:r>
            <a:r>
              <a:t> 레베카</a:t>
            </a:r>
            <a:r>
              <a:t>, </a:t>
            </a:r>
            <a:r>
              <a:t>데스노트</a:t>
            </a:r>
            <a:r>
              <a:t>, </a:t>
            </a:r>
            <a:r>
              <a:t>엘리자벳</a:t>
            </a:r>
            <a:r>
              <a:t>)</a:t>
            </a:r>
          </a:p>
          <a:p>
            <a:pPr lvl="2" marL="10858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연말에 오픈한 공연의 티켓 예</a:t>
            </a:r>
            <a:r>
              <a:t>) </a:t>
            </a:r>
            <a:r>
              <a:t>태양의서커스</a:t>
            </a:r>
            <a:r>
              <a:t>-</a:t>
            </a:r>
            <a:r>
              <a:t>뉴 알레그리아</a:t>
            </a:r>
            <a:r>
              <a:t>(22.10.20)</a:t>
            </a:r>
          </a:p>
          <a:p>
            <a:pPr lvl="2" marL="10858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데스노트 개막시기</a:t>
            </a:r>
            <a:r>
              <a:t>(22.4.1)</a:t>
            </a:r>
            <a:r>
              <a:t>와는  티켓 판매량이 상승하게 된 시기가 비슷함</a:t>
            </a:r>
            <a:r>
              <a:t>! (4</a:t>
            </a:r>
            <a:r>
              <a:t>월에 </a:t>
            </a:r>
            <a:r>
              <a:t>3</a:t>
            </a:r>
            <a:r>
              <a:t>월대비 </a:t>
            </a:r>
            <a:r>
              <a:t>25</a:t>
            </a:r>
            <a:r>
              <a:t>만건 증가</a:t>
            </a:r>
            <a:r>
              <a:t>)</a:t>
            </a:r>
          </a:p>
          <a:p>
            <a:pPr lvl="3" marL="15430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필요하면 여기에 스타캐스팅</a:t>
            </a:r>
            <a:r>
              <a:t>, </a:t>
            </a:r>
            <a:r>
              <a:t>무대배우 매체 진출 후 영향력 어찌저찌 엮을 수 있을듯</a:t>
            </a:r>
          </a:p>
          <a:p>
            <a:pPr lvl="4" marL="20002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데스노트 </a:t>
            </a:r>
            <a:r>
              <a:t>– </a:t>
            </a:r>
            <a:r>
              <a:t>김성철</a:t>
            </a:r>
            <a:r>
              <a:t>(</a:t>
            </a:r>
            <a:r>
              <a:t>그 해 우리는</a:t>
            </a:r>
            <a:r>
              <a:t>(22.1.25 </a:t>
            </a:r>
            <a:r>
              <a:t>종영</a:t>
            </a:r>
            <a:r>
              <a:t>) </a:t>
            </a:r>
            <a:r>
              <a:t>이후 개막</a:t>
            </a: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콘서트 재개</a:t>
            </a:r>
          </a:p>
          <a:p>
            <a:pPr lvl="2" marL="10858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방탄소년단 오프라인 콘서트 </a:t>
            </a:r>
            <a:r>
              <a:t>22.3</a:t>
            </a:r>
            <a:r>
              <a:t>월 재개</a:t>
            </a:r>
            <a:r>
              <a:t>&lt;&lt;&lt;</a:t>
            </a:r>
            <a:r>
              <a:t>❗❗❗❗❗</a:t>
            </a:r>
          </a:p>
          <a:p>
            <a:pPr lvl="3" marL="15430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</a:t>
            </a:r>
            <a:r>
              <a:t>월에도</a:t>
            </a:r>
            <a:r>
              <a:t>.. </a:t>
            </a:r>
            <a:r>
              <a:t>상승하긴 했음</a:t>
            </a:r>
            <a:r>
              <a:t>…</a:t>
            </a:r>
          </a:p>
          <a:p>
            <a:pPr lvl="3" marL="15430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이 이후로 여러 오프라인 콘서트들이 재개됨</a:t>
            </a:r>
          </a:p>
          <a:p>
            <a:pPr lvl="2" marL="10858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7</a:t>
            </a:r>
            <a:r>
              <a:t>월에 싸이 흠뻑쇼</a:t>
            </a: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6286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문화산업에서의 관심도 이동</a:t>
            </a:r>
            <a:r>
              <a:t>(</a:t>
            </a:r>
            <a:r>
              <a:t>영화 </a:t>
            </a:r>
            <a:r>
              <a:t>-&gt; </a:t>
            </a:r>
            <a:r>
              <a:t>공연</a:t>
            </a:r>
            <a:r>
              <a:t>)</a:t>
            </a:r>
          </a:p>
          <a:p>
            <a:pPr lvl="2" marL="1085850" indent="-171450" defTabSz="914400">
              <a:lnSpc>
                <a:spcPct val="100000"/>
              </a:lnSpc>
              <a:buSzPct val="100000"/>
              <a:buFont typeface="Arial"/>
              <a:buChar char="•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영화 티켓값의 상승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55650" indent="-596900">
              <a:buClr>
                <a:srgbClr val="000000"/>
              </a:buClr>
              <a:buSzPts val="2200"/>
              <a:buFont typeface="Arial"/>
              <a:buChar char="●"/>
            </a:lvl1pPr>
          </a:lstStyle>
          <a:p>
            <a:pPr/>
            <a:r>
              <a:t>마지막으로 코로나19가 영화산업에 미친 영향에 대해 살펴보겠습니다.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코로나19는 영화산업에 치명타를 날렸습니다. 그래프에서 보이듯이 코로나 1차 유행 시기에 개봉한 영화 자체가 거의 없습니다. 매출액은 감소했고 OTT 서비스의 약진이 돋보이며, 23년 현재까지도 코로나 이전 수준을 회복하지 못하고 있습니다.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제가 영화를 좋아하는 사람으로써 드리고 싶은 핵심 질문은 바로 이것입니다. 코로나19 이후로 한국인들의 영화 선택이 더 까다로워졌을까? 최근에 영화를 보신 분들이라면 ‘아, 티켓 값이 아깝다’ 라는 생각이 자주 드는 것을 느끼셨을지도 모릅니다.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3952873" y="10593786"/>
            <a:ext cx="16478254" cy="477735"/>
          </a:xfrm>
          <a:prstGeom prst="rect">
            <a:avLst/>
          </a:prstGeom>
        </p:spPr>
        <p:txBody>
          <a:bodyPr lIns="34290" tIns="34290" rIns="34290" bIns="34290" anchor="b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2816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3952872" y="3645742"/>
            <a:ext cx="16478254" cy="3486152"/>
          </a:xfrm>
          <a:prstGeom prst="rect">
            <a:avLst/>
          </a:prstGeom>
        </p:spPr>
        <p:txBody>
          <a:bodyPr lIns="38100" tIns="38100" rIns="38100" bIns="38100" anchor="b"/>
          <a:lstStyle>
            <a:lvl1pPr defTabSz="2438339">
              <a:lnSpc>
                <a:spcPct val="80000"/>
              </a:lnSpc>
              <a:defRPr b="1" spc="-91" sz="4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3952874" y="7112148"/>
            <a:ext cx="16478251" cy="142875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34570" y="11507088"/>
            <a:ext cx="314860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quarter" idx="1" hasCustomPrompt="1"/>
          </p:nvPr>
        </p:nvSpPr>
        <p:spPr>
          <a:xfrm>
            <a:off x="3952874" y="5405132"/>
            <a:ext cx="16478251" cy="2905736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0" indent="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29884" y="11507088"/>
            <a:ext cx="314860" cy="299112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3952874" y="7911135"/>
            <a:ext cx="16478251" cy="701085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algn="ctr" defTabSz="66865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4212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3952874" y="2415943"/>
            <a:ext cx="16478251" cy="5519298"/>
          </a:xfrm>
          <a:prstGeom prst="rect">
            <a:avLst/>
          </a:prstGeom>
        </p:spPr>
        <p:txBody>
          <a:bodyPr lIns="38100" tIns="38100" rIns="38100" bIns="38100" anchor="b"/>
          <a:lstStyle>
            <a:lvl1pPr marL="0" indent="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46" sz="246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46" sz="246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46" sz="246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46" sz="246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algn="ctr" defTabSz="2438339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46" sz="24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4908618" y="9721091"/>
            <a:ext cx="15111939" cy="477734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2816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quarter" idx="1" hasCustomPrompt="1"/>
          </p:nvPr>
        </p:nvSpPr>
        <p:spPr>
          <a:xfrm>
            <a:off x="4363441" y="5419395"/>
            <a:ext cx="15657117" cy="2877210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638922" indent="-469899" defTabSz="2438339">
              <a:spcBef>
                <a:spcPts val="0"/>
              </a:spcBef>
              <a:buSzTx/>
              <a:buFont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2" indent="-12699" defTabSz="2438339">
              <a:spcBef>
                <a:spcPts val="0"/>
              </a:spcBef>
              <a:buSzTx/>
              <a:buFont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2" indent="444500" defTabSz="2438339">
              <a:spcBef>
                <a:spcPts val="0"/>
              </a:spcBef>
              <a:buSzTx/>
              <a:buFont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2" indent="901700" defTabSz="2438339">
              <a:spcBef>
                <a:spcPts val="0"/>
              </a:spcBef>
              <a:buSzTx/>
              <a:buFont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2" indent="1358900" defTabSz="2438339">
              <a:spcBef>
                <a:spcPts val="0"/>
              </a:spcBef>
              <a:buSzTx/>
              <a:buFont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4620875" y="7028557"/>
            <a:ext cx="6096000" cy="4057651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847724" y="2667000"/>
            <a:ext cx="17024351" cy="8458201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4620875" y="2667000"/>
            <a:ext cx="6096000" cy="4057651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1914524" y="-1076326"/>
            <a:ext cx="21383626" cy="14272683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3671415" y="1985533"/>
            <a:ext cx="17041201" cy="5473802"/>
          </a:xfrm>
          <a:prstGeom prst="rect">
            <a:avLst/>
          </a:prstGeom>
        </p:spPr>
        <p:txBody>
          <a:bodyPr lIns="182850" tIns="182850" rIns="182850" bIns="182850" anchor="b"/>
          <a:lstStyle>
            <a:lvl1pPr algn="ctr">
              <a:lnSpc>
                <a:spcPct val="100000"/>
              </a:lnSpc>
              <a:defRPr sz="10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3671399" y="7557665"/>
            <a:ext cx="17041202" cy="2113801"/>
          </a:xfrm>
          <a:prstGeom prst="rect">
            <a:avLst/>
          </a:prstGeom>
        </p:spPr>
        <p:txBody>
          <a:bodyPr lIns="182850" tIns="182850" rIns="182850" bIns="182850"/>
          <a:lstStyle>
            <a:lvl1pPr marL="685800" indent="-57150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8890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indent="368299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5800" indent="82550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indent="128270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20457642" y="12647483"/>
            <a:ext cx="632674" cy="624922"/>
          </a:xfrm>
          <a:prstGeom prst="rect">
            <a:avLst/>
          </a:prstGeom>
        </p:spPr>
        <p:txBody>
          <a:bodyPr lIns="182850" tIns="182850" rIns="182850" bIns="182850">
            <a:normAutofit fontScale="100000" lnSpcReduction="0"/>
          </a:bodyPr>
          <a:lstStyle>
            <a:lvl1pPr defTabSz="1828800">
              <a:defRPr sz="18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/>
          <p:nvPr>
            <p:ph type="title"/>
          </p:nvPr>
        </p:nvSpPr>
        <p:spPr>
          <a:xfrm>
            <a:off x="4419599" y="2244725"/>
            <a:ext cx="15544802" cy="4775201"/>
          </a:xfrm>
          <a:prstGeom prst="rect">
            <a:avLst/>
          </a:prstGeom>
        </p:spPr>
        <p:txBody>
          <a:bodyPr anchor="b"/>
          <a:lstStyle>
            <a:lvl1pPr algn="ctr">
              <a:defRPr sz="118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5333999" y="7204075"/>
            <a:ext cx="13716002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600"/>
            </a:lvl1pPr>
            <a:lvl2pPr marL="0" indent="457200" algn="ctr">
              <a:buSzTx/>
              <a:buFontTx/>
              <a:buNone/>
              <a:defRPr sz="4600"/>
            </a:lvl2pPr>
            <a:lvl3pPr marL="0" indent="914400" algn="ctr">
              <a:buSzTx/>
              <a:buFontTx/>
              <a:buNone/>
              <a:defRPr sz="4600"/>
            </a:lvl3pPr>
            <a:lvl4pPr marL="0" indent="1371600" algn="ctr">
              <a:buSzTx/>
              <a:buFontTx/>
              <a:buNone/>
              <a:defRPr sz="4600"/>
            </a:lvl4pPr>
            <a:lvl5pPr marL="0" indent="1828800" algn="ctr">
              <a:buSzTx/>
              <a:buFontTx/>
              <a:buNone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9599900" y="12814938"/>
            <a:ext cx="478801" cy="525781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xfrm>
            <a:off x="4419600" y="2244725"/>
            <a:ext cx="155448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77" name="Body Level One…"/>
          <p:cNvSpPr txBox="1"/>
          <p:nvPr>
            <p:ph type="body" sz="quarter" idx="1"/>
          </p:nvPr>
        </p:nvSpPr>
        <p:spPr>
          <a:xfrm>
            <a:off x="5334000" y="7204075"/>
            <a:ext cx="13716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457200" algn="ctr">
              <a:buSzTx/>
              <a:buFontTx/>
              <a:buNone/>
              <a:defRPr sz="4800"/>
            </a:lvl2pPr>
            <a:lvl3pPr marL="0" indent="914400" algn="ctr">
              <a:buSzTx/>
              <a:buFontTx/>
              <a:buNone/>
              <a:defRPr sz="4800"/>
            </a:lvl3pPr>
            <a:lvl4pPr marL="0" indent="1371600" algn="ctr">
              <a:buSzTx/>
              <a:buFontTx/>
              <a:buNone/>
              <a:defRPr sz="4800"/>
            </a:lvl4pPr>
            <a:lvl5pPr marL="0" indent="1828800" algn="ctr">
              <a:buSzTx/>
              <a:buFont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2724149" y="-1314451"/>
            <a:ext cx="22098001" cy="13525501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3952874" y="7058025"/>
            <a:ext cx="16478251" cy="3486151"/>
          </a:xfrm>
          <a:prstGeom prst="rect">
            <a:avLst/>
          </a:prstGeom>
        </p:spPr>
        <p:txBody>
          <a:bodyPr lIns="38100" tIns="38100" rIns="38100" bIns="38100" anchor="b"/>
          <a:lstStyle>
            <a:lvl1pPr defTabSz="2438339">
              <a:lnSpc>
                <a:spcPct val="80000"/>
              </a:lnSpc>
              <a:defRPr b="1" spc="-91" sz="4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3953767" y="2544103"/>
            <a:ext cx="16476467" cy="477734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2816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3952874" y="10421932"/>
            <a:ext cx="16478251" cy="858516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3952874" y="2667000"/>
            <a:ext cx="7334251" cy="4411705"/>
          </a:xfrm>
          <a:prstGeom prst="rect">
            <a:avLst/>
          </a:prstGeom>
        </p:spPr>
        <p:txBody>
          <a:bodyPr lIns="38100" tIns="38100" rIns="38100" bIns="38100" anchor="b"/>
          <a:lstStyle>
            <a:lvl1pPr defTabSz="2438339">
              <a:lnSpc>
                <a:spcPct val="80000"/>
              </a:lnSpc>
              <a:defRPr b="1" spc="-91" sz="4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3952874" y="7009932"/>
            <a:ext cx="7334251" cy="4036802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87227" y="2667000"/>
            <a:ext cx="8391305" cy="8407418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29885" y="11510264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 lIns="38100" tIns="38100" rIns="38100" bIns="38100" anchor="t"/>
          <a:lstStyle>
            <a:lvl1pPr defTabSz="2438339">
              <a:lnSpc>
                <a:spcPct val="80000"/>
              </a:lnSpc>
              <a:defRPr b="1" spc="-91" sz="4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3952874" y="3398971"/>
            <a:ext cx="16478251" cy="701085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66865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4212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sz="half" idx="1" hasCustomPrompt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 lIns="38100" tIns="38100" rIns="38100" bIns="38100"/>
          <a:lstStyle>
            <a:lvl1pPr marL="5842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1pPr>
            <a:lvl2pPr marL="11938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2pPr>
            <a:lvl3pPr marL="18034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3pPr>
            <a:lvl4pPr marL="24130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4pPr>
            <a:lvl5pPr marL="30226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29884" y="11507088"/>
            <a:ext cx="314860" cy="299112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sz="half" idx="1" hasCustomPrompt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 lIns="38100" tIns="38100" rIns="38100" bIns="38100" numCol="2" spcCol="823912"/>
          <a:lstStyle>
            <a:lvl1pPr marL="5842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1pPr>
            <a:lvl2pPr marL="11938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2pPr>
            <a:lvl3pPr marL="18034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3pPr>
            <a:lvl4pPr marL="24130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4pPr>
            <a:lvl5pPr marL="30226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3952874" y="2428874"/>
            <a:ext cx="7334251" cy="1076326"/>
          </a:xfrm>
          <a:prstGeom prst="rect">
            <a:avLst/>
          </a:prstGeom>
        </p:spPr>
        <p:txBody>
          <a:bodyPr lIns="38100" tIns="38100" rIns="38100" bIns="38100" anchor="t"/>
          <a:lstStyle>
            <a:lvl1pPr defTabSz="2438339">
              <a:lnSpc>
                <a:spcPct val="80000"/>
              </a:lnSpc>
              <a:defRPr b="1" spc="-91" sz="4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3952874" y="3398971"/>
            <a:ext cx="7334251" cy="701086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66865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4212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quarter" idx="1" hasCustomPrompt="1"/>
          </p:nvPr>
        </p:nvSpPr>
        <p:spPr>
          <a:xfrm>
            <a:off x="3952874" y="4900878"/>
            <a:ext cx="7334251" cy="6192009"/>
          </a:xfrm>
          <a:prstGeom prst="rect">
            <a:avLst/>
          </a:prstGeom>
        </p:spPr>
        <p:txBody>
          <a:bodyPr lIns="38100" tIns="38100" rIns="38100" bIns="38100"/>
          <a:lstStyle>
            <a:lvl1pPr marL="5842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1pPr>
            <a:lvl2pPr marL="11938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2pPr>
            <a:lvl3pPr marL="18034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3pPr>
            <a:lvl4pPr marL="24130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4pPr>
            <a:lvl5pPr marL="3022600" indent="-584200" defTabSz="2438339">
              <a:spcBef>
                <a:spcPts val="4500"/>
              </a:spcBef>
              <a:buSzPct val="123000"/>
              <a:buFontTx/>
              <a:defRPr sz="4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7833149" y="2662385"/>
            <a:ext cx="16897351" cy="8395105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3952872" y="5114925"/>
            <a:ext cx="16478254" cy="3486151"/>
          </a:xfrm>
          <a:prstGeom prst="rect">
            <a:avLst/>
          </a:prstGeom>
        </p:spPr>
        <p:txBody>
          <a:bodyPr lIns="38100" tIns="38100" rIns="38100" bIns="38100"/>
          <a:lstStyle>
            <a:lvl1pPr defTabSz="2438339">
              <a:lnSpc>
                <a:spcPct val="80000"/>
              </a:lnSpc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29885" y="11510264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3952874" y="2428874"/>
            <a:ext cx="16478251" cy="1076213"/>
          </a:xfrm>
          <a:prstGeom prst="rect">
            <a:avLst/>
          </a:prstGeom>
        </p:spPr>
        <p:txBody>
          <a:bodyPr lIns="38100" tIns="38100" rIns="38100" bIns="38100" anchor="t"/>
          <a:lstStyle>
            <a:lvl1pPr defTabSz="2438339">
              <a:lnSpc>
                <a:spcPct val="80000"/>
              </a:lnSpc>
              <a:defRPr b="1" spc="-91" sz="4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3952874" y="3398971"/>
            <a:ext cx="16478251" cy="701085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66865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4212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29884" y="11507088"/>
            <a:ext cx="314860" cy="299112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3952874" y="2428874"/>
            <a:ext cx="16478251" cy="1076326"/>
          </a:xfrm>
          <a:prstGeom prst="rect">
            <a:avLst/>
          </a:prstGeom>
        </p:spPr>
        <p:txBody>
          <a:bodyPr lIns="38100" tIns="38100" rIns="38100" bIns="38100" anchor="t"/>
          <a:lstStyle>
            <a:lvl1pPr defTabSz="2438339">
              <a:lnSpc>
                <a:spcPct val="80000"/>
              </a:lnSpc>
              <a:defRPr b="1" spc="-91" sz="4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3952874" y="3398971"/>
            <a:ext cx="16478251" cy="701086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66865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4212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sz="half" idx="1" hasCustomPrompt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2"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2"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2"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2"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2"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05300" y="730251"/>
            <a:ext cx="15773400" cy="26511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05300" y="3651250"/>
            <a:ext cx="15773400" cy="87026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9574152" y="12802238"/>
            <a:ext cx="504548" cy="551181"/>
          </a:xfrm>
          <a:prstGeom prst="rect">
            <a:avLst/>
          </a:prstGeom>
          <a:ln w="3175">
            <a:miter lim="400000"/>
          </a:ln>
        </p:spPr>
        <p:txBody>
          <a:bodyPr wrap="none" tIns="91439" bIns="91439" anchor="ctr">
            <a:spAutoFit/>
          </a:bodyPr>
          <a:lstStyle>
            <a:lvl1pPr algn="r" defTabSz="9144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1pPr>
      <a:lvl2pPr marL="990600" marR="0" indent="-5334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2pPr>
      <a:lvl3pPr marL="1554479" marR="0" indent="-640079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3pPr>
      <a:lvl4pPr marL="2082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4pPr>
      <a:lvl5pPr marL="25400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5pPr>
      <a:lvl6pPr marL="29972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6pPr>
      <a:lvl7pPr marL="34544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7pPr>
      <a:lvl8pPr marL="39116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8pPr>
      <a:lvl9pPr marL="4368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Relationship Id="rId4" Type="http://schemas.openxmlformats.org/officeDocument/2006/relationships/image" Target="../media/image21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0"/>
          </p:cNvPicPr>
          <p:nvPr/>
        </p:nvPicPr>
        <p:blipFill>
          <a:blip r:embed="rId2">
            <a:alphaModFix amt="42179"/>
            <a:extLst/>
          </a:blip>
          <a:stretch>
            <a:fillRect/>
          </a:stretch>
        </p:blipFill>
        <p:spPr>
          <a:xfrm>
            <a:off x="3134121" y="3474949"/>
            <a:ext cx="18112979" cy="10139340"/>
          </a:xfrm>
          <a:prstGeom prst="rect">
            <a:avLst/>
          </a:prstGeom>
        </p:spPr>
      </p:pic>
      <p:sp>
        <p:nvSpPr>
          <p:cNvPr id="188" name="`23.03.21. Bae, Park, Kim, Yoon"/>
          <p:cNvSpPr txBox="1"/>
          <p:nvPr>
            <p:ph type="body" idx="21"/>
          </p:nvPr>
        </p:nvSpPr>
        <p:spPr>
          <a:xfrm>
            <a:off x="3952873" y="10593786"/>
            <a:ext cx="16478253" cy="888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200"/>
            </a:lvl1pPr>
          </a:lstStyle>
          <a:p>
            <a:pPr/>
            <a:r>
              <a:t>`23.03.21. Bae, Park, Kim, Yoon</a:t>
            </a:r>
          </a:p>
        </p:txBody>
      </p:sp>
      <p:sp>
        <p:nvSpPr>
          <p:cNvPr id="189" name="코로나19가 한국인의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208" sz="10400"/>
            </a:pPr>
            <a:r>
              <a:t>코로나19가 한국인의</a:t>
            </a:r>
          </a:p>
          <a:p>
            <a:pPr>
              <a:defRPr spc="-208" sz="10400"/>
            </a:pPr>
            <a:r>
              <a:t>여가생활에 미친 영향</a:t>
            </a:r>
          </a:p>
        </p:txBody>
      </p:sp>
      <p:sp>
        <p:nvSpPr>
          <p:cNvPr id="190" name="Team: R we okay?"/>
          <p:cNvSpPr txBox="1"/>
          <p:nvPr>
            <p:ph type="subTitle" sz="quarter" idx="1"/>
          </p:nvPr>
        </p:nvSpPr>
        <p:spPr>
          <a:xfrm>
            <a:off x="3952874" y="7112148"/>
            <a:ext cx="16478253" cy="148233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Team: R we okay?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" descr="Image"/>
          <p:cNvPicPr>
            <a:picLocks noChangeAspect="0"/>
          </p:cNvPicPr>
          <p:nvPr/>
        </p:nvPicPr>
        <p:blipFill>
          <a:blip r:embed="rId2">
            <a:alphaModFix amt="37524"/>
            <a:extLst/>
          </a:blip>
          <a:stretch>
            <a:fillRect/>
          </a:stretch>
        </p:blipFill>
        <p:spPr>
          <a:xfrm>
            <a:off x="1480697" y="2051045"/>
            <a:ext cx="21422606" cy="12002585"/>
          </a:xfrm>
          <a:prstGeom prst="rect">
            <a:avLst/>
          </a:prstGeom>
        </p:spPr>
      </p:pic>
      <p:sp>
        <p:nvSpPr>
          <p:cNvPr id="220" name="2장…"/>
          <p:cNvSpPr txBox="1"/>
          <p:nvPr>
            <p:ph type="body" idx="1"/>
          </p:nvPr>
        </p:nvSpPr>
        <p:spPr>
          <a:xfrm>
            <a:off x="3988593" y="1324335"/>
            <a:ext cx="16478251" cy="11067330"/>
          </a:xfrm>
          <a:prstGeom prst="rect">
            <a:avLst/>
          </a:prstGeom>
        </p:spPr>
        <p:txBody>
          <a:bodyPr/>
          <a:lstStyle/>
          <a:p>
            <a:pPr defTabSz="1828800">
              <a:lnSpc>
                <a:spcPct val="100000"/>
              </a:lnSpc>
              <a:defRPr b="1" spc="0" sz="10000">
                <a:latin typeface="Arial"/>
                <a:ea typeface="Arial"/>
                <a:cs typeface="Arial"/>
                <a:sym typeface="Arial"/>
              </a:defRPr>
            </a:pPr>
            <a:r>
              <a:t>2장</a:t>
            </a:r>
          </a:p>
          <a:p>
            <a:pPr algn="l"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b="1" sz="1800"/>
          </a:p>
          <a:p>
            <a:pPr defTabSz="1828800">
              <a:lnSpc>
                <a:spcPct val="100000"/>
              </a:lnSpc>
              <a:defRPr spc="0" sz="5800">
                <a:latin typeface="Arial"/>
                <a:ea typeface="Arial"/>
                <a:cs typeface="Arial"/>
                <a:sym typeface="Arial"/>
              </a:defRPr>
            </a:pPr>
            <a:r>
              <a:t>2030 세대의 명품 소비 동향</a:t>
            </a:r>
            <a:endParaRPr b="1"/>
          </a:p>
          <a:p>
            <a:pPr algn="l"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sz="5800"/>
          </a:p>
          <a:p>
            <a:pPr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r>
              <a:rPr sz="5800"/>
              <a:t>&lt;/김지성&gt;</a:t>
            </a:r>
            <a:endParaRPr sz="5800"/>
          </a:p>
          <a:p>
            <a:pPr defTabSz="1828800">
              <a:lnSpc>
                <a:spcPct val="100000"/>
              </a:lnSpc>
              <a:defRPr spc="0" sz="4600">
                <a:latin typeface="Arial"/>
                <a:ea typeface="Arial"/>
                <a:cs typeface="Arial"/>
                <a:sym typeface="Arial"/>
              </a:defRPr>
            </a:pPr>
            <a:r>
              <a:t>변화된 여가시간과 키워드에 따른 2030의 소비 동향</a:t>
            </a:r>
            <a:endParaRPr sz="5800"/>
          </a:p>
          <a:p>
            <a:pPr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sz="5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119" sz="6000"/>
            </a:pPr>
            <a:r>
              <a:t>2030 </a:t>
            </a:r>
            <a:r>
              <a:t>명품 소비 경향</a:t>
            </a:r>
          </a:p>
        </p:txBody>
      </p:sp>
      <p:sp>
        <p:nvSpPr>
          <p:cNvPr id="223" name="TextBox 5"/>
          <p:cNvSpPr txBox="1"/>
          <p:nvPr/>
        </p:nvSpPr>
        <p:spPr>
          <a:xfrm>
            <a:off x="3669083" y="3624153"/>
            <a:ext cx="10626416" cy="6939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4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15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살에 첫 명품 구매</a:t>
            </a:r>
            <a:r>
              <a:rPr>
                <a:solidFill>
                  <a:srgbClr val="D1D2D3"/>
                </a:solidFill>
                <a:latin typeface="NotoSansKR"/>
                <a:ea typeface="NotoSansKR"/>
                <a:cs typeface="NotoSansKR"/>
                <a:sym typeface="NotoSansKR"/>
              </a:rPr>
              <a:t>···</a:t>
            </a:r>
            <a:r>
              <a:rPr>
                <a:solidFill>
                  <a:srgbClr val="D1D2D3"/>
                </a:solidFill>
                <a:latin typeface="NotoSansKR"/>
                <a:ea typeface="NotoSansKR"/>
                <a:cs typeface="NotoSansKR"/>
                <a:sym typeface="NotoSansKR"/>
              </a:rPr>
              <a:t> </a:t>
            </a:r>
            <a:r>
              <a:rPr>
                <a:solidFill>
                  <a:srgbClr val="D1D2D3"/>
                </a:solidFill>
                <a:latin typeface="NotoSansKR"/>
                <a:ea typeface="NotoSansKR"/>
                <a:cs typeface="NotoSansKR"/>
                <a:sym typeface="NotoSansKR"/>
              </a:rPr>
              <a:t>“2030</a:t>
            </a:r>
            <a:r>
              <a:rPr>
                <a:solidFill>
                  <a:srgbClr val="D1D2D3"/>
                </a:solidFill>
                <a:latin typeface="Helvetica"/>
                <a:ea typeface="Helvetica"/>
                <a:cs typeface="Helvetica"/>
                <a:sym typeface="Helvetica"/>
              </a:rPr>
              <a:t>년</a:t>
            </a:r>
            <a:r>
              <a:rPr>
                <a:solidFill>
                  <a:srgbClr val="D1D2D3"/>
                </a:solidFill>
                <a:latin typeface="NotoSansKR"/>
                <a:ea typeface="NotoSansKR"/>
                <a:cs typeface="NotoSansKR"/>
                <a:sym typeface="NotoSansKR"/>
              </a:rPr>
              <a:t>,</a:t>
            </a:r>
            <a:r>
              <a:rPr>
                <a:solidFill>
                  <a:srgbClr val="D1D2D3"/>
                </a:solidFill>
                <a:latin typeface="NotoSansKR"/>
                <a:ea typeface="NotoSansKR"/>
                <a:cs typeface="NotoSansKR"/>
                <a:sym typeface="NotoSansKR"/>
              </a:rPr>
              <a:t> </a:t>
            </a:r>
            <a:r>
              <a:rPr>
                <a:solidFill>
                  <a:srgbClr val="D1D2D3"/>
                </a:solidFill>
                <a:latin typeface="NotoSansKR"/>
                <a:ea typeface="NotoSansKR"/>
                <a:cs typeface="NotoSansKR"/>
                <a:sym typeface="NotoSansKR"/>
              </a:rPr>
              <a:t>MZ</a:t>
            </a:r>
            <a:r>
              <a:rPr>
                <a:solidFill>
                  <a:srgbClr val="D1D2D3"/>
                </a:solidFill>
                <a:latin typeface="Helvetica"/>
                <a:ea typeface="Helvetica"/>
                <a:cs typeface="Helvetica"/>
                <a:sym typeface="Helvetica"/>
              </a:rPr>
              <a:t>세대가 명품 </a:t>
            </a:r>
            <a:r>
              <a:rPr>
                <a:solidFill>
                  <a:srgbClr val="D1D2D3"/>
                </a:solidFill>
                <a:latin typeface="NotoSansKR"/>
                <a:ea typeface="NotoSansKR"/>
                <a:cs typeface="NotoSansKR"/>
                <a:sym typeface="NotoSansKR"/>
              </a:rPr>
              <a:t>80%</a:t>
            </a:r>
            <a:r>
              <a:rPr>
                <a:solidFill>
                  <a:srgbClr val="D1D2D3"/>
                </a:solidFill>
                <a:latin typeface="Helvetica"/>
                <a:ea typeface="Helvetica"/>
                <a:cs typeface="Helvetica"/>
                <a:sym typeface="Helvetica"/>
              </a:rPr>
              <a:t> 소비할 것</a:t>
            </a:r>
            <a:r>
              <a:rPr>
                <a:solidFill>
                  <a:srgbClr val="D1D2D3"/>
                </a:solidFill>
                <a:latin typeface="NotoSansKR"/>
                <a:ea typeface="NotoSansKR"/>
                <a:cs typeface="NotoSansKR"/>
                <a:sym typeface="NotoSansKR"/>
              </a:rPr>
              <a:t>”</a:t>
            </a:r>
          </a:p>
        </p:txBody>
      </p:sp>
      <p:sp>
        <p:nvSpPr>
          <p:cNvPr id="224" name="TextBox 7"/>
          <p:cNvSpPr txBox="1"/>
          <p:nvPr/>
        </p:nvSpPr>
        <p:spPr>
          <a:xfrm>
            <a:off x="6370770" y="5696346"/>
            <a:ext cx="11814168" cy="6939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4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77.5%</a:t>
            </a:r>
            <a:r>
              <a:t> </a:t>
            </a:r>
            <a:r>
              <a:t>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명품 보유 중</a:t>
            </a:r>
            <a:r>
              <a:t>”,</a:t>
            </a:r>
            <a:r>
              <a:t> </a:t>
            </a:r>
            <a:r>
              <a:t>59.8%</a:t>
            </a:r>
            <a:r>
              <a:t> </a:t>
            </a:r>
            <a:r>
              <a:t>“1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년 내 명품 구매할 것</a:t>
            </a:r>
            <a:r>
              <a:t>”[2030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서베이</a:t>
            </a:r>
            <a:r>
              <a:t>_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명품</a:t>
            </a:r>
            <a:r>
              <a:t>]</a:t>
            </a:r>
          </a:p>
        </p:txBody>
      </p:sp>
      <p:sp>
        <p:nvSpPr>
          <p:cNvPr id="225" name="TextBox 9"/>
          <p:cNvSpPr txBox="1"/>
          <p:nvPr/>
        </p:nvSpPr>
        <p:spPr>
          <a:xfrm>
            <a:off x="3669083" y="7850031"/>
            <a:ext cx="10326205" cy="6939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4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[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명품호갱 대한민국</a:t>
            </a:r>
            <a:r>
              <a:t>]</a:t>
            </a:r>
            <a:r>
              <a:t> </a:t>
            </a:r>
            <a:r>
              <a:t>2030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돈에 허덕여도 </a:t>
            </a:r>
            <a:r>
              <a:t>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플렉스</a:t>
            </a:r>
            <a:r>
              <a:t>’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는 포기 못한다</a:t>
            </a:r>
          </a:p>
        </p:txBody>
      </p:sp>
      <p:sp>
        <p:nvSpPr>
          <p:cNvPr id="226" name="TextBox 11"/>
          <p:cNvSpPr txBox="1"/>
          <p:nvPr/>
        </p:nvSpPr>
        <p:spPr>
          <a:xfrm>
            <a:off x="9015984" y="10003718"/>
            <a:ext cx="9548107" cy="6939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4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”2030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년이면 </a:t>
            </a:r>
            <a:r>
              <a:t>MZ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세대 이하가 전세계 </a:t>
            </a:r>
            <a:r>
              <a:t>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명품</a:t>
            </a:r>
            <a:r>
              <a:t>’</a:t>
            </a:r>
            <a:r>
              <a:t> </a:t>
            </a:r>
            <a:r>
              <a:t>80%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소비 전망</a:t>
            </a:r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제목 1"/>
          <p:cNvSpPr txBox="1"/>
          <p:nvPr>
            <p:ph type="title"/>
          </p:nvPr>
        </p:nvSpPr>
        <p:spPr>
          <a:xfrm>
            <a:off x="3952874" y="722347"/>
            <a:ext cx="16478251" cy="1076213"/>
          </a:xfrm>
          <a:prstGeom prst="rect">
            <a:avLst/>
          </a:prstGeom>
        </p:spPr>
        <p:txBody>
          <a:bodyPr/>
          <a:lstStyle>
            <a:lvl1pPr>
              <a:defRPr spc="-119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코로나 이후 사회교류도 증가</a:t>
            </a:r>
          </a:p>
        </p:txBody>
      </p:sp>
      <p:sp>
        <p:nvSpPr>
          <p:cNvPr id="229" name="TextBox 5"/>
          <p:cNvSpPr txBox="1"/>
          <p:nvPr/>
        </p:nvSpPr>
        <p:spPr>
          <a:xfrm>
            <a:off x="7575211" y="12363922"/>
            <a:ext cx="9233579" cy="8552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defRPr sz="4200">
                <a:latin typeface="Calibri"/>
                <a:ea typeface="Calibri"/>
                <a:cs typeface="Calibri"/>
                <a:sym typeface="Calibri"/>
              </a:defRPr>
            </a:pPr>
            <a:r>
              <a:t>2022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년 </a:t>
            </a:r>
            <a:r>
              <a:t>2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월</a:t>
            </a:r>
            <a:r>
              <a:t>-3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월 경 부터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사회 교류도 증가</a:t>
            </a:r>
          </a:p>
        </p:txBody>
      </p:sp>
      <p:pic>
        <p:nvPicPr>
          <p:cNvPr id="230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6425" y="2180237"/>
            <a:ext cx="13491150" cy="980227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그룹 6"/>
          <p:cNvGrpSpPr/>
          <p:nvPr/>
        </p:nvGrpSpPr>
        <p:grpSpPr>
          <a:xfrm>
            <a:off x="3218368" y="2061790"/>
            <a:ext cx="17947265" cy="10374709"/>
            <a:chOff x="0" y="0"/>
            <a:chExt cx="17947264" cy="10374707"/>
          </a:xfrm>
        </p:grpSpPr>
        <p:sp>
          <p:nvSpPr>
            <p:cNvPr id="232" name="TextBox 1"/>
            <p:cNvSpPr/>
            <p:nvPr/>
          </p:nvSpPr>
          <p:spPr>
            <a:xfrm>
              <a:off x="886996" y="0"/>
              <a:ext cx="48209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l" defTabSz="914400">
                <a:defRPr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---</a:t>
              </a:r>
              <a:r>
                <a:t> </a:t>
              </a:r>
              <a:r>
                <a:rPr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자기만족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---</a:t>
              </a:r>
              <a:r>
                <a:t> </a:t>
              </a:r>
              <a:r>
                <a:rPr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스트레스 해소</a:t>
              </a:r>
            </a:p>
          </p:txBody>
        </p:sp>
        <p:pic>
          <p:nvPicPr>
            <p:cNvPr id="233" name="그림 5" descr="그림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05886"/>
              <a:ext cx="17947265" cy="95688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235" name="2030 주요 키워드: ‘자기만족’, ‘스트레스 해소’"/>
          <p:cNvSpPr txBox="1"/>
          <p:nvPr>
            <p:ph type="title"/>
          </p:nvPr>
        </p:nvSpPr>
        <p:spPr>
          <a:xfrm>
            <a:off x="3952874" y="722347"/>
            <a:ext cx="16478251" cy="1076213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lnSpc>
                <a:spcPct val="80000"/>
              </a:lnSpc>
              <a:defRPr b="1" spc="-119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2030 주요 키워드: ‘자기만족’, ‘스트레스 해소’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그룹 8"/>
          <p:cNvGrpSpPr/>
          <p:nvPr/>
        </p:nvGrpSpPr>
        <p:grpSpPr>
          <a:xfrm>
            <a:off x="3362791" y="1968541"/>
            <a:ext cx="17658416" cy="10537070"/>
            <a:chOff x="0" y="0"/>
            <a:chExt cx="17658415" cy="10537068"/>
          </a:xfrm>
        </p:grpSpPr>
        <p:sp>
          <p:nvSpPr>
            <p:cNvPr id="237" name="TextBox 1"/>
            <p:cNvSpPr txBox="1"/>
            <p:nvPr/>
          </p:nvSpPr>
          <p:spPr>
            <a:xfrm>
              <a:off x="708227" y="-1"/>
              <a:ext cx="4820921" cy="88625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l" defTabSz="914400">
                <a:defRPr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---</a:t>
              </a:r>
              <a:r>
                <a:t> </a:t>
              </a:r>
              <a:r>
                <a:rPr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스트레스 해소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---</a:t>
              </a:r>
              <a:r>
                <a:t> </a:t>
              </a:r>
              <a:r>
                <a:rPr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자기만족</a:t>
              </a:r>
            </a:p>
          </p:txBody>
        </p:sp>
        <p:pic>
          <p:nvPicPr>
            <p:cNvPr id="238" name="그림 7" descr="그림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122249"/>
              <a:ext cx="17658416" cy="941482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240" name="4050+ 세대의 ‘자기만족’, ‘스트레스 해소’ 중요도"/>
          <p:cNvSpPr txBox="1"/>
          <p:nvPr>
            <p:ph type="title"/>
          </p:nvPr>
        </p:nvSpPr>
        <p:spPr>
          <a:xfrm>
            <a:off x="3952874" y="722347"/>
            <a:ext cx="16478251" cy="1076213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 algn="l" defTabSz="2438339">
              <a:lnSpc>
                <a:spcPct val="80000"/>
              </a:lnSpc>
              <a:defRPr b="1" spc="-119" sz="6000">
                <a:latin typeface="+mn-lt"/>
                <a:ea typeface="+mn-ea"/>
                <a:cs typeface="+mn-cs"/>
                <a:sym typeface="Helvetica Neue"/>
              </a:defRPr>
            </a:pPr>
            <a:r>
              <a:t>4050+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세대의 ‘자기만족’, ‘스트레스 해소’ 중요도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7"/>
          <p:cNvGrpSpPr/>
          <p:nvPr/>
        </p:nvGrpSpPr>
        <p:grpSpPr>
          <a:xfrm>
            <a:off x="3356735" y="2055027"/>
            <a:ext cx="17670529" cy="10504835"/>
            <a:chOff x="0" y="0"/>
            <a:chExt cx="17670527" cy="10504834"/>
          </a:xfrm>
        </p:grpSpPr>
        <p:sp>
          <p:nvSpPr>
            <p:cNvPr id="242" name="TextBox 1"/>
            <p:cNvSpPr txBox="1"/>
            <p:nvPr/>
          </p:nvSpPr>
          <p:spPr>
            <a:xfrm>
              <a:off x="748627" y="-1"/>
              <a:ext cx="6683883" cy="88625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l" defTabSz="914400">
                <a:defRPr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---</a:t>
              </a:r>
              <a:r>
                <a:t> </a:t>
              </a:r>
              <a:r>
                <a:rPr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가족</a:t>
              </a:r>
              <a:r>
                <a:rPr>
                  <a:solidFill>
                    <a:srgbClr val="FFFFFF"/>
                  </a:solidFill>
                </a:rPr>
                <a:t>-</a:t>
              </a:r>
              <a:r>
                <a:rPr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지인과 시간 보내기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---</a:t>
              </a:r>
              <a:r>
                <a:t> </a:t>
              </a:r>
              <a:r>
                <a:rPr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건강 관리를 위해</a:t>
              </a:r>
            </a:p>
          </p:txBody>
        </p:sp>
        <p:pic>
          <p:nvPicPr>
            <p:cNvPr id="243" name="그림 6" descr="그림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83557"/>
              <a:ext cx="17670528" cy="942127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245" name="4050+ 주요 키워드: ‘가족/지인과 시간 보내기’, ‘건강 관리’"/>
          <p:cNvSpPr txBox="1"/>
          <p:nvPr>
            <p:ph type="title"/>
          </p:nvPr>
        </p:nvSpPr>
        <p:spPr>
          <a:xfrm>
            <a:off x="3952874" y="722347"/>
            <a:ext cx="16478251" cy="1076213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 algn="l" defTabSz="2316422">
              <a:lnSpc>
                <a:spcPct val="80000"/>
              </a:lnSpc>
              <a:defRPr b="1" spc="-114" sz="5700">
                <a:latin typeface="+mn-lt"/>
                <a:ea typeface="+mn-ea"/>
                <a:cs typeface="+mn-cs"/>
                <a:sym typeface="Helvetica Neue"/>
              </a:defRPr>
            </a:pPr>
            <a:r>
              <a:t>4050+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주요 키워드: ‘가족/지인과 시간 보내기’, ‘건강 관리’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1323" y="1751634"/>
            <a:ext cx="9255393" cy="6126063"/>
          </a:xfrm>
          <a:prstGeom prst="rect">
            <a:avLst/>
          </a:prstGeom>
          <a:ln w="3175">
            <a:miter lim="400000"/>
          </a:ln>
        </p:spPr>
      </p:pic>
      <p:pic>
        <p:nvPicPr>
          <p:cNvPr id="248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3610" y="6858000"/>
            <a:ext cx="10212991" cy="6759889"/>
          </a:xfrm>
          <a:prstGeom prst="rect">
            <a:avLst/>
          </a:prstGeom>
          <a:ln w="3175">
            <a:miter lim="400000"/>
          </a:ln>
        </p:spPr>
      </p:pic>
      <p:sp>
        <p:nvSpPr>
          <p:cNvPr id="249" name="TextBox 9"/>
          <p:cNvSpPr txBox="1"/>
          <p:nvPr/>
        </p:nvSpPr>
        <p:spPr>
          <a:xfrm>
            <a:off x="13164122" y="2102067"/>
            <a:ext cx="7801039" cy="21183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defRPr sz="6000">
                <a:latin typeface="Calibri"/>
                <a:ea typeface="Calibri"/>
                <a:cs typeface="Calibri"/>
                <a:sym typeface="Calibri"/>
              </a:defRPr>
            </a:pPr>
            <a:r>
              <a:t>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제품</a:t>
            </a:r>
            <a:r>
              <a:t>’</a:t>
            </a:r>
            <a:r>
              <a:t> </a:t>
            </a:r>
            <a:r>
              <a:t>,</a:t>
            </a:r>
            <a:r>
              <a:t> </a:t>
            </a:r>
            <a:r>
              <a:t>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소비</a:t>
            </a:r>
            <a:r>
              <a:t>’,</a:t>
            </a:r>
            <a:r>
              <a:t> </a:t>
            </a:r>
            <a:r>
              <a:t>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경험</a:t>
            </a:r>
            <a:r>
              <a:t>’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을 </a:t>
            </a:r>
          </a:p>
          <a:p>
            <a:pPr algn="l" defTabSz="914400">
              <a:defRPr sz="60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중요시하는 경향</a:t>
            </a:r>
          </a:p>
        </p:txBody>
      </p:sp>
      <p:sp>
        <p:nvSpPr>
          <p:cNvPr id="250" name="TextBox 10"/>
          <p:cNvSpPr txBox="1"/>
          <p:nvPr/>
        </p:nvSpPr>
        <p:spPr>
          <a:xfrm>
            <a:off x="3663929" y="9434380"/>
            <a:ext cx="6849180" cy="25207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defRPr sz="48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여가 및 온라인 시간 증가</a:t>
            </a:r>
            <a:r>
              <a:t>,</a:t>
            </a:r>
          </a:p>
          <a:p>
            <a:pPr algn="l" defTabSz="914400">
              <a:defRPr sz="48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보복 및 온라인 플랫폼 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algn="l" defTabSz="914400">
              <a:defRPr sz="48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소비 밀접 연관</a:t>
            </a:r>
          </a:p>
        </p:txBody>
      </p:sp>
      <p:sp>
        <p:nvSpPr>
          <p:cNvPr id="251" name="2030세대 키워드 연관성"/>
          <p:cNvSpPr txBox="1"/>
          <p:nvPr>
            <p:ph type="title"/>
          </p:nvPr>
        </p:nvSpPr>
        <p:spPr>
          <a:xfrm>
            <a:off x="3952874" y="722347"/>
            <a:ext cx="16478251" cy="1076213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lnSpc>
                <a:spcPct val="80000"/>
              </a:lnSpc>
              <a:defRPr b="1" spc="-119"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2030세대 키워드 연관성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0" t="8331" r="0" b="11705"/>
          <a:stretch>
            <a:fillRect/>
          </a:stretch>
        </p:blipFill>
        <p:spPr>
          <a:xfrm>
            <a:off x="4191000" y="2569234"/>
            <a:ext cx="16001999" cy="9096747"/>
          </a:xfrm>
          <a:prstGeom prst="rect">
            <a:avLst/>
          </a:prstGeom>
          <a:ln w="3175">
            <a:miter lim="400000"/>
          </a:ln>
        </p:spPr>
      </p:pic>
      <p:sp>
        <p:nvSpPr>
          <p:cNvPr id="254" name="토픽 1: 온라인 플랫폼 사용"/>
          <p:cNvSpPr txBox="1"/>
          <p:nvPr>
            <p:ph type="title"/>
          </p:nvPr>
        </p:nvSpPr>
        <p:spPr>
          <a:xfrm>
            <a:off x="3952874" y="722347"/>
            <a:ext cx="16478251" cy="1076213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lnSpc>
                <a:spcPct val="80000"/>
              </a:lnSpc>
              <a:defRPr b="1" spc="-119"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토픽 1: 온라인 플랫폼 사용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0" t="8960" r="0" b="5932"/>
          <a:stretch>
            <a:fillRect/>
          </a:stretch>
        </p:blipFill>
        <p:spPr>
          <a:xfrm>
            <a:off x="4332758" y="2618792"/>
            <a:ext cx="15718222" cy="9194083"/>
          </a:xfrm>
          <a:prstGeom prst="rect">
            <a:avLst/>
          </a:prstGeom>
          <a:ln w="3175">
            <a:miter lim="400000"/>
          </a:ln>
        </p:spPr>
      </p:pic>
      <p:sp>
        <p:nvSpPr>
          <p:cNvPr id="257" name="토픽 2: 중고 거래 플랫폼 사용"/>
          <p:cNvSpPr txBox="1"/>
          <p:nvPr>
            <p:ph type="title"/>
          </p:nvPr>
        </p:nvSpPr>
        <p:spPr>
          <a:xfrm>
            <a:off x="3952874" y="722347"/>
            <a:ext cx="16478251" cy="1076213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lnSpc>
                <a:spcPct val="80000"/>
              </a:lnSpc>
              <a:defRPr b="1" spc="-119"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토픽 2: 중고 거래 플랫폼 사용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결론: 2030들의 명품 소비 경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4" sz="5200"/>
            </a:lvl1pPr>
          </a:lstStyle>
          <a:p>
            <a:pPr/>
            <a:r>
              <a:t>결론: 2030들의 명품 소비 경향</a:t>
            </a:r>
          </a:p>
        </p:txBody>
      </p:sp>
      <p:sp>
        <p:nvSpPr>
          <p:cNvPr id="260" name="1. 사회적 교류 증가로 인한 사회적으로 보여지는 ‘나’ 중시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pc="-48" sz="4800"/>
            </a:pPr>
            <a:r>
              <a:t>1. 사회적 교류 증가로 인한 사회적으로 보여지는 ‘나’ 중시</a:t>
            </a:r>
          </a:p>
          <a:p>
            <a:pPr>
              <a:lnSpc>
                <a:spcPct val="120000"/>
              </a:lnSpc>
              <a:defRPr spc="-48" sz="4800"/>
            </a:pPr>
            <a:r>
              <a:t>-  2030 세대들의 자신을 위한 투자 증가</a:t>
            </a:r>
          </a:p>
          <a:p>
            <a:pPr>
              <a:lnSpc>
                <a:spcPct val="120000"/>
              </a:lnSpc>
              <a:defRPr spc="-48" sz="4800"/>
            </a:pPr>
            <a:r>
              <a:t>2. 여가시간의 평균적 증가로 인한 온라인 및 중고 플랫폼 거래 증가</a:t>
            </a:r>
          </a:p>
          <a:p>
            <a:pPr>
              <a:lnSpc>
                <a:spcPct val="120000"/>
              </a:lnSpc>
              <a:defRPr spc="-48" sz="4800"/>
            </a:pPr>
            <a:r>
              <a:t>- 중고 거래 플랫폼에 따른 명품에 대한 접근성 완화로 보복 소비와 함께 제품의 경험 및 소비 중요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0"/>
          </p:cNvPicPr>
          <p:nvPr/>
        </p:nvPicPr>
        <p:blipFill>
          <a:blip r:embed="rId2">
            <a:alphaModFix amt="41978"/>
            <a:extLst/>
          </a:blip>
          <a:stretch>
            <a:fillRect/>
          </a:stretch>
        </p:blipFill>
        <p:spPr>
          <a:xfrm>
            <a:off x="11342875" y="465477"/>
            <a:ext cx="11928476" cy="6662341"/>
          </a:xfrm>
          <a:prstGeom prst="rect">
            <a:avLst/>
          </a:prstGeom>
        </p:spPr>
      </p:pic>
      <p:sp>
        <p:nvSpPr>
          <p:cNvPr id="193" name="Google Shape;55;p13"/>
          <p:cNvSpPr txBox="1"/>
          <p:nvPr>
            <p:ph type="body" idx="1"/>
          </p:nvPr>
        </p:nvSpPr>
        <p:spPr>
          <a:xfrm>
            <a:off x="4066699" y="2016053"/>
            <a:ext cx="17041201" cy="798480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defRPr>
                <a:solidFill>
                  <a:srgbClr val="FFFFFF"/>
                </a:solidFill>
              </a:defRPr>
            </a:pPr>
          </a:p>
          <a:p>
            <a:pPr marL="0" indent="0">
              <a:lnSpc>
                <a:spcPct val="90000"/>
              </a:lnSpc>
              <a:defRPr>
                <a:solidFill>
                  <a:srgbClr val="FFFFFF"/>
                </a:solidFill>
              </a:defRPr>
            </a:pPr>
          </a:p>
          <a:p>
            <a:pPr marL="0" indent="0">
              <a:lnSpc>
                <a:spcPct val="90000"/>
              </a:lnSpc>
              <a:defRPr>
                <a:solidFill>
                  <a:srgbClr val="FFFFFF"/>
                </a:solidFill>
              </a:defRPr>
            </a:pPr>
          </a:p>
          <a:p>
            <a:pPr marL="0" indent="0" algn="l">
              <a:lnSpc>
                <a:spcPct val="90000"/>
              </a:lnSpc>
              <a:defRPr>
                <a:solidFill>
                  <a:srgbClr val="FFFFFF"/>
                </a:solidFill>
              </a:defRPr>
            </a:pPr>
            <a:r>
              <a:t>코로나로 인해 갑자기 주어진 자유시간</a:t>
            </a:r>
          </a:p>
          <a:p>
            <a:pPr marL="0" indent="0" algn="l">
              <a:lnSpc>
                <a:spcPct val="90000"/>
              </a:lnSpc>
              <a:defRPr>
                <a:solidFill>
                  <a:srgbClr val="FFFFFF"/>
                </a:solidFill>
              </a:defRPr>
            </a:pPr>
            <a:endParaRPr sz="2200"/>
          </a:p>
          <a:p>
            <a:pPr marL="0" indent="0">
              <a:lnSpc>
                <a:spcPct val="90000"/>
              </a:lnSpc>
              <a:defRPr b="1" sz="6400">
                <a:solidFill>
                  <a:srgbClr val="FFFFFF"/>
                </a:solidFill>
              </a:defRPr>
            </a:pPr>
            <a:r>
              <a:t>당신의 </a:t>
            </a:r>
            <a:r>
              <a:rPr sz="10000"/>
              <a:t>‘</a:t>
            </a:r>
            <a:r>
              <a:rPr sz="7800"/>
              <a:t>여가시간</a:t>
            </a:r>
            <a:r>
              <a:rPr sz="10000"/>
              <a:t>’</a:t>
            </a:r>
            <a:r>
              <a:t>은 어땠나요?</a:t>
            </a:r>
          </a:p>
          <a:p>
            <a:pPr marL="0" indent="0">
              <a:lnSpc>
                <a:spcPct val="90000"/>
              </a:lnSpc>
              <a:defRPr>
                <a:solidFill>
                  <a:srgbClr val="FFFFFF"/>
                </a:solidFill>
              </a:defRPr>
            </a:pPr>
            <a:endParaRPr b="1" sz="6400"/>
          </a:p>
          <a:p>
            <a:pPr marL="0" indent="0">
              <a:lnSpc>
                <a:spcPct val="90000"/>
              </a:lnSpc>
              <a:defRPr>
                <a:solidFill>
                  <a:srgbClr val="FFFFFF"/>
                </a:solidFill>
              </a:defRPr>
            </a:pPr>
            <a:endParaRPr b="1" sz="4600"/>
          </a:p>
          <a:p>
            <a:pPr marL="0" indent="457200" algn="l">
              <a:lnSpc>
                <a:spcPct val="90000"/>
              </a:lnSpc>
              <a:defRPr b="1" sz="4600">
                <a:solidFill>
                  <a:srgbClr val="FFFFFF"/>
                </a:solidFill>
              </a:defRPr>
            </a:pPr>
            <a:r>
              <a:t>             </a:t>
            </a:r>
            <a:r>
              <a:rPr sz="4200"/>
              <a:t>                                      by team R_U_OKAY</a:t>
            </a:r>
            <a:r>
              <a:rPr sz="60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" descr="Image"/>
          <p:cNvPicPr>
            <a:picLocks noChangeAspect="0"/>
          </p:cNvPicPr>
          <p:nvPr/>
        </p:nvPicPr>
        <p:blipFill>
          <a:blip r:embed="rId3">
            <a:alphaModFix amt="41942"/>
            <a:extLst/>
          </a:blip>
          <a:stretch>
            <a:fillRect/>
          </a:stretch>
        </p:blipFill>
        <p:spPr>
          <a:xfrm>
            <a:off x="1522499" y="1503173"/>
            <a:ext cx="21339002" cy="12696402"/>
          </a:xfrm>
          <a:prstGeom prst="rect">
            <a:avLst/>
          </a:prstGeom>
        </p:spPr>
      </p:pic>
      <p:sp>
        <p:nvSpPr>
          <p:cNvPr id="263" name="3장…"/>
          <p:cNvSpPr txBox="1"/>
          <p:nvPr>
            <p:ph type="body" idx="1"/>
          </p:nvPr>
        </p:nvSpPr>
        <p:spPr>
          <a:xfrm>
            <a:off x="3952875" y="1324335"/>
            <a:ext cx="16478250" cy="11067330"/>
          </a:xfrm>
          <a:prstGeom prst="rect">
            <a:avLst/>
          </a:prstGeom>
        </p:spPr>
        <p:txBody>
          <a:bodyPr/>
          <a:lstStyle/>
          <a:p>
            <a:pPr defTabSz="1828800">
              <a:lnSpc>
                <a:spcPct val="100000"/>
              </a:lnSpc>
              <a:defRPr b="1" spc="0" sz="10000">
                <a:latin typeface="Arial"/>
                <a:ea typeface="Arial"/>
                <a:cs typeface="Arial"/>
                <a:sym typeface="Arial"/>
              </a:defRPr>
            </a:pPr>
            <a:r>
              <a:t>3장</a:t>
            </a:r>
          </a:p>
          <a:p>
            <a:pPr algn="l"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b="1" sz="1800"/>
          </a:p>
          <a:p>
            <a:pPr defTabSz="1828800">
              <a:lnSpc>
                <a:spcPct val="100000"/>
              </a:lnSpc>
              <a:defRPr spc="0" sz="5800">
                <a:latin typeface="Arial"/>
                <a:ea typeface="Arial"/>
                <a:cs typeface="Arial"/>
                <a:sym typeface="Arial"/>
              </a:defRPr>
            </a:pPr>
            <a:r>
              <a:t>코로나19가 공연계에 미친 영향</a:t>
            </a:r>
            <a:endParaRPr b="1"/>
          </a:p>
          <a:p>
            <a:pPr algn="l"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sz="5800"/>
          </a:p>
          <a:p>
            <a:pPr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r>
              <a:rPr sz="5800"/>
              <a:t>&lt;/윤영주&gt;</a:t>
            </a:r>
            <a:endParaRPr sz="5800"/>
          </a:p>
          <a:p>
            <a:pPr defTabSz="1828800">
              <a:lnSpc>
                <a:spcPct val="100000"/>
              </a:lnSpc>
              <a:defRPr spc="0" sz="4600">
                <a:latin typeface="Arial"/>
                <a:ea typeface="Arial"/>
                <a:cs typeface="Arial"/>
                <a:sym typeface="Arial"/>
              </a:defRPr>
            </a:pPr>
            <a:r>
              <a:t>코로나19 유행 전후 공연 산업 분석</a:t>
            </a:r>
            <a:endParaRPr sz="5800"/>
          </a:p>
          <a:p>
            <a:pPr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sz="5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그림 10" descr="그림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6783" y="2777924"/>
            <a:ext cx="13610433" cy="10207825"/>
          </a:xfrm>
          <a:prstGeom prst="rect">
            <a:avLst/>
          </a:prstGeom>
          <a:ln w="3175">
            <a:miter lim="400000"/>
          </a:ln>
        </p:spPr>
      </p:pic>
      <p:pic>
        <p:nvPicPr>
          <p:cNvPr id="268" name="그림 12" descr="그림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86783" y="2777924"/>
            <a:ext cx="13610433" cy="10207825"/>
          </a:xfrm>
          <a:prstGeom prst="rect">
            <a:avLst/>
          </a:prstGeom>
          <a:ln w="3175">
            <a:miter lim="400000"/>
          </a:ln>
        </p:spPr>
      </p:pic>
      <p:sp>
        <p:nvSpPr>
          <p:cNvPr id="269" name="코로나19 이후 공연산업은 어떻게 변화했나?"/>
          <p:cNvSpPr txBox="1"/>
          <p:nvPr/>
        </p:nvSpPr>
        <p:spPr>
          <a:xfrm>
            <a:off x="3952874" y="722347"/>
            <a:ext cx="16478251" cy="10762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l">
              <a:lnSpc>
                <a:spcPct val="80000"/>
              </a:lnSpc>
              <a:defRPr b="1" spc="-119" sz="6000"/>
            </a:lvl1pPr>
          </a:lstStyle>
          <a:p>
            <a:pPr/>
            <a:r>
              <a:t>코로나19 이후 공연산업은 어떻게 변화했나?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  <p:bldP build="whole" bldLvl="1" animBg="1" rev="0" advAuto="0" spid="268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내용 개체 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사각형: 둥근 모서리 3"/>
          <p:cNvSpPr/>
          <p:nvPr/>
        </p:nvSpPr>
        <p:spPr>
          <a:xfrm>
            <a:off x="5867400" y="10759440"/>
            <a:ext cx="1661161" cy="198121"/>
          </a:xfrm>
          <a:prstGeom prst="roundRect">
            <a:avLst>
              <a:gd name="adj" fmla="val 16667"/>
            </a:avLst>
          </a:prstGeom>
          <a:ln w="25400">
            <a:solidFill>
              <a:srgbClr val="FFC000"/>
            </a:solidFill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79" name="Group"/>
          <p:cNvGrpSpPr/>
          <p:nvPr/>
        </p:nvGrpSpPr>
        <p:grpSpPr>
          <a:xfrm>
            <a:off x="855470" y="1979422"/>
            <a:ext cx="22673060" cy="11013811"/>
            <a:chOff x="0" y="0"/>
            <a:chExt cx="22673059" cy="11013809"/>
          </a:xfrm>
        </p:grpSpPr>
        <p:pic>
          <p:nvPicPr>
            <p:cNvPr id="275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13810" cy="1101381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278" name="그룹 5"/>
            <p:cNvGrpSpPr/>
            <p:nvPr/>
          </p:nvGrpSpPr>
          <p:grpSpPr>
            <a:xfrm>
              <a:off x="11659249" y="0"/>
              <a:ext cx="11013811" cy="11013810"/>
              <a:chOff x="0" y="0"/>
              <a:chExt cx="11013809" cy="11013809"/>
            </a:xfrm>
          </p:grpSpPr>
          <p:pic>
            <p:nvPicPr>
              <p:cNvPr id="276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1013810" cy="1101381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277" name="사각형: 둥근 모서리 4"/>
              <p:cNvSpPr/>
              <p:nvPr/>
            </p:nvSpPr>
            <p:spPr>
              <a:xfrm>
                <a:off x="659109" y="9980785"/>
                <a:ext cx="9685823" cy="890296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FFC000"/>
                </a:solidFill>
                <a:prstDash val="solid"/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400">
                  <a:defRPr sz="3600">
                    <a:solidFill>
                      <a:srgbClr val="FFC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280" name="거리두기 상황에 따른 좌석수 변동"/>
          <p:cNvSpPr txBox="1"/>
          <p:nvPr/>
        </p:nvSpPr>
        <p:spPr>
          <a:xfrm>
            <a:off x="3952874" y="722347"/>
            <a:ext cx="16478251" cy="10762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l" defTabSz="2243271">
              <a:lnSpc>
                <a:spcPct val="80000"/>
              </a:lnSpc>
              <a:defRPr b="1" spc="-123" sz="6164"/>
            </a:lvl1pPr>
          </a:lstStyle>
          <a:p>
            <a:pPr/>
            <a:r>
              <a:t>거리두기 상황에 따른 좌석수 변동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1769" y="2805847"/>
            <a:ext cx="13372102" cy="10029078"/>
          </a:xfrm>
          <a:prstGeom prst="rect">
            <a:avLst/>
          </a:prstGeom>
          <a:ln w="3175">
            <a:miter lim="400000"/>
          </a:ln>
        </p:spPr>
      </p:pic>
      <p:pic>
        <p:nvPicPr>
          <p:cNvPr id="285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31768" y="2805847"/>
            <a:ext cx="13372102" cy="10029078"/>
          </a:xfrm>
          <a:prstGeom prst="rect">
            <a:avLst/>
          </a:prstGeom>
          <a:ln w="3175">
            <a:miter lim="400000"/>
          </a:ln>
        </p:spPr>
      </p:pic>
      <p:sp>
        <p:nvSpPr>
          <p:cNvPr id="286" name="19년도와 22년도 연간 티켓판매액 비교"/>
          <p:cNvSpPr txBox="1"/>
          <p:nvPr/>
        </p:nvSpPr>
        <p:spPr>
          <a:xfrm>
            <a:off x="3952874" y="722347"/>
            <a:ext cx="16478251" cy="10762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l" defTabSz="2243271">
              <a:lnSpc>
                <a:spcPct val="80000"/>
              </a:lnSpc>
              <a:defRPr b="1" spc="-123" sz="6164"/>
            </a:lvl1pPr>
          </a:lstStyle>
          <a:p>
            <a:pPr/>
            <a:r>
              <a:t>19년도와 22년도 연간 티켓판매액 비교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  <p:bldP build="whole" bldLvl="1" animBg="1" rev="0" advAuto="0" spid="285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내용 개체 틀 2"/>
          <p:cNvSpPr txBox="1"/>
          <p:nvPr>
            <p:ph type="body" idx="1"/>
          </p:nvPr>
        </p:nvSpPr>
        <p:spPr>
          <a:xfrm>
            <a:off x="3990833" y="2506662"/>
            <a:ext cx="15773401" cy="8702676"/>
          </a:xfrm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코로나 이후 인기 공연의 개막</a:t>
            </a:r>
          </a:p>
          <a:p>
            <a:pPr>
              <a:defRPr sz="45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오프라인 콘서트 재개</a:t>
            </a:r>
          </a:p>
        </p:txBody>
      </p:sp>
      <p:pic>
        <p:nvPicPr>
          <p:cNvPr id="29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49048" y="3302944"/>
            <a:ext cx="1826159" cy="2181183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04" name="그룹 35"/>
          <p:cNvGrpSpPr/>
          <p:nvPr/>
        </p:nvGrpSpPr>
        <p:grpSpPr>
          <a:xfrm>
            <a:off x="6436564" y="4376831"/>
            <a:ext cx="15227695" cy="8932602"/>
            <a:chOff x="0" y="0"/>
            <a:chExt cx="15227693" cy="8932600"/>
          </a:xfrm>
        </p:grpSpPr>
        <p:pic>
          <p:nvPicPr>
            <p:cNvPr id="292" name="그림 30" descr="그림 3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910132" cy="89326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93" name="직선 화살표 연결선 11"/>
            <p:cNvSpPr/>
            <p:nvPr/>
          </p:nvSpPr>
          <p:spPr>
            <a:xfrm>
              <a:off x="9001212" y="3237192"/>
              <a:ext cx="388593" cy="1753145"/>
            </a:xfrm>
            <a:prstGeom prst="line">
              <a:avLst/>
            </a:prstGeom>
            <a:noFill/>
            <a:ln w="12700" cap="flat">
              <a:solidFill>
                <a:srgbClr val="2E75B6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294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07927" y="715100"/>
              <a:ext cx="3658079" cy="253537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95" name="직선 화살표 연결선 16"/>
            <p:cNvSpPr/>
            <p:nvPr/>
          </p:nvSpPr>
          <p:spPr>
            <a:xfrm flipH="1" flipV="1">
              <a:off x="9608234" y="4562922"/>
              <a:ext cx="653043" cy="881923"/>
            </a:xfrm>
            <a:prstGeom prst="line">
              <a:avLst/>
            </a:prstGeom>
            <a:noFill/>
            <a:ln w="12700" cap="flat">
              <a:solidFill>
                <a:srgbClr val="2E75B6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296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245893" y="4241862"/>
              <a:ext cx="1603236" cy="22635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97" name="직선 화살표 연결선 18"/>
            <p:cNvSpPr/>
            <p:nvPr/>
          </p:nvSpPr>
          <p:spPr>
            <a:xfrm flipH="1">
              <a:off x="11187032" y="46760"/>
              <a:ext cx="1466167" cy="1377233"/>
            </a:xfrm>
            <a:prstGeom prst="line">
              <a:avLst/>
            </a:prstGeom>
            <a:noFill/>
            <a:ln w="12700" cap="flat">
              <a:solidFill>
                <a:srgbClr val="2E75B6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8" name="TextBox 19"/>
            <p:cNvSpPr txBox="1"/>
            <p:nvPr/>
          </p:nvSpPr>
          <p:spPr>
            <a:xfrm>
              <a:off x="10215091" y="6416500"/>
              <a:ext cx="2483058" cy="5285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914400">
                <a:defRPr i="1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22.04~</a:t>
              </a:r>
            </a:p>
          </p:txBody>
        </p:sp>
        <p:pic>
          <p:nvPicPr>
            <p:cNvPr id="299" name="Picture 8" descr="Picture 8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851582" y="2213322"/>
              <a:ext cx="1603235" cy="191491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00" name="직선 화살표 연결선 24"/>
            <p:cNvSpPr/>
            <p:nvPr/>
          </p:nvSpPr>
          <p:spPr>
            <a:xfrm flipH="1" flipV="1">
              <a:off x="10184197" y="2614952"/>
              <a:ext cx="1634282" cy="1093071"/>
            </a:xfrm>
            <a:prstGeom prst="line">
              <a:avLst/>
            </a:prstGeom>
            <a:noFill/>
            <a:ln w="12700" cap="flat">
              <a:solidFill>
                <a:srgbClr val="2E75B6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1" name="TextBox 26"/>
            <p:cNvSpPr txBox="1"/>
            <p:nvPr/>
          </p:nvSpPr>
          <p:spPr>
            <a:xfrm>
              <a:off x="12744637" y="1038522"/>
              <a:ext cx="2483057" cy="5285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914400">
                <a:defRPr i="1"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22.10~</a:t>
              </a:r>
            </a:p>
          </p:txBody>
        </p:sp>
        <p:sp>
          <p:nvSpPr>
            <p:cNvPr id="302" name="TextBox 27"/>
            <p:cNvSpPr txBox="1"/>
            <p:nvPr/>
          </p:nvSpPr>
          <p:spPr>
            <a:xfrm>
              <a:off x="6061007" y="3225822"/>
              <a:ext cx="2483058" cy="5285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914400">
                <a:defRPr i="1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22.03</a:t>
              </a:r>
            </a:p>
          </p:txBody>
        </p:sp>
        <p:sp>
          <p:nvSpPr>
            <p:cNvPr id="303" name="TextBox 28"/>
            <p:cNvSpPr txBox="1"/>
            <p:nvPr/>
          </p:nvSpPr>
          <p:spPr>
            <a:xfrm>
              <a:off x="12167461" y="4033112"/>
              <a:ext cx="2483058" cy="5285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914400">
                <a:defRPr i="1"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22.07</a:t>
              </a:r>
            </a:p>
          </p:txBody>
        </p:sp>
      </p:grpSp>
      <p:sp>
        <p:nvSpPr>
          <p:cNvPr id="305" name="공연 티켓 판매량과 판매액은 왜 갑자기 증가했을까?"/>
          <p:cNvSpPr txBox="1"/>
          <p:nvPr/>
        </p:nvSpPr>
        <p:spPr>
          <a:xfrm>
            <a:off x="3952874" y="722347"/>
            <a:ext cx="16478251" cy="10762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l" defTabSz="2243271">
              <a:lnSpc>
                <a:spcPct val="80000"/>
              </a:lnSpc>
              <a:defRPr b="1" spc="-123" sz="6164"/>
            </a:lvl1pPr>
          </a:lstStyle>
          <a:p>
            <a:pPr/>
            <a:r>
              <a:t>공연 티켓 판매량과 판매액은 왜 갑자기 증가했을까?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내용 개체 틀 10" descr="내용 개체 틀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9085" y="3381378"/>
            <a:ext cx="12805828" cy="9604371"/>
          </a:xfrm>
          <a:prstGeom prst="rect">
            <a:avLst/>
          </a:prstGeom>
          <a:ln w="3175">
            <a:miter lim="400000"/>
          </a:ln>
        </p:spPr>
      </p:pic>
      <p:sp>
        <p:nvSpPr>
          <p:cNvPr id="310" name="영화 관람료와 공연 티켓 가격 18년 대비 상승률"/>
          <p:cNvSpPr txBox="1"/>
          <p:nvPr/>
        </p:nvSpPr>
        <p:spPr>
          <a:xfrm>
            <a:off x="3952874" y="722347"/>
            <a:ext cx="16478251" cy="10762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l" defTabSz="2243271">
              <a:lnSpc>
                <a:spcPct val="80000"/>
              </a:lnSpc>
              <a:defRPr b="1" spc="-123" sz="6164"/>
            </a:lvl1pPr>
          </a:lstStyle>
          <a:p>
            <a:pPr/>
            <a:r>
              <a:t>영화 관람료와 공연 티켓 가격 18년 대비 상승률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결론</a:t>
            </a:r>
          </a:p>
        </p:txBody>
      </p:sp>
      <p:sp>
        <p:nvSpPr>
          <p:cNvPr id="315" name="내용 개체 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코로나 이후</a:t>
            </a:r>
            <a:r>
              <a:t>,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공연업계는 회복을 넘어서서 폭발적인 성장을 이루어냈다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" descr="Image"/>
          <p:cNvPicPr>
            <a:picLocks noChangeAspect="0"/>
          </p:cNvPicPr>
          <p:nvPr/>
        </p:nvPicPr>
        <p:blipFill>
          <a:blip r:embed="rId3">
            <a:alphaModFix amt="30353"/>
            <a:extLst/>
          </a:blip>
          <a:stretch>
            <a:fillRect/>
          </a:stretch>
        </p:blipFill>
        <p:spPr>
          <a:xfrm>
            <a:off x="1744591" y="1468672"/>
            <a:ext cx="20894818" cy="11704123"/>
          </a:xfrm>
          <a:prstGeom prst="rect">
            <a:avLst/>
          </a:prstGeom>
        </p:spPr>
      </p:pic>
      <p:sp>
        <p:nvSpPr>
          <p:cNvPr id="318" name="4장…"/>
          <p:cNvSpPr txBox="1"/>
          <p:nvPr>
            <p:ph type="body" idx="1"/>
          </p:nvPr>
        </p:nvSpPr>
        <p:spPr>
          <a:xfrm>
            <a:off x="3952875" y="1787068"/>
            <a:ext cx="16478251" cy="11067331"/>
          </a:xfrm>
          <a:prstGeom prst="rect">
            <a:avLst/>
          </a:prstGeom>
        </p:spPr>
        <p:txBody>
          <a:bodyPr/>
          <a:lstStyle/>
          <a:p>
            <a:pPr defTabSz="1828800">
              <a:lnSpc>
                <a:spcPct val="100000"/>
              </a:lnSpc>
              <a:defRPr b="1" spc="0" sz="10000">
                <a:latin typeface="Arial"/>
                <a:ea typeface="Arial"/>
                <a:cs typeface="Arial"/>
                <a:sym typeface="Arial"/>
              </a:defRPr>
            </a:pPr>
            <a:r>
              <a:t>4장</a:t>
            </a:r>
          </a:p>
          <a:p>
            <a:pPr algn="l"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b="1" sz="1800"/>
          </a:p>
          <a:p>
            <a:pPr defTabSz="1828800">
              <a:lnSpc>
                <a:spcPct val="100000"/>
              </a:lnSpc>
              <a:defRPr spc="0" sz="5800">
                <a:latin typeface="Arial"/>
                <a:ea typeface="Arial"/>
                <a:cs typeface="Arial"/>
                <a:sym typeface="Arial"/>
              </a:defRPr>
            </a:pPr>
            <a:r>
              <a:t>코로나19가 영화산업에 미친 영향</a:t>
            </a:r>
            <a:endParaRPr b="1"/>
          </a:p>
          <a:p>
            <a:pPr algn="l"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sz="5800"/>
          </a:p>
          <a:p>
            <a:pPr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r>
              <a:rPr sz="5800"/>
              <a:t>&lt;/박기영&gt;</a:t>
            </a:r>
            <a:endParaRPr sz="5800"/>
          </a:p>
          <a:p>
            <a:pPr defTabSz="1828800">
              <a:lnSpc>
                <a:spcPct val="100000"/>
              </a:lnSpc>
              <a:defRPr spc="0" sz="4600">
                <a:latin typeface="Arial"/>
                <a:ea typeface="Arial"/>
                <a:cs typeface="Arial"/>
                <a:sym typeface="Arial"/>
              </a:defRPr>
            </a:pPr>
            <a:r>
              <a:t>코로나19 유행 전후 영화 평가 분석</a:t>
            </a:r>
            <a:endParaRPr sz="5800"/>
          </a:p>
          <a:p>
            <a:pPr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sz="5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코로나19가 한국 영화산업에 미친 영향"/>
          <p:cNvSpPr txBox="1"/>
          <p:nvPr>
            <p:ph type="title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/>
          <a:lstStyle/>
          <a:p>
            <a:pPr/>
            <a:r>
              <a:t>코로나19가 한국 영화산업에 미친 영향</a:t>
            </a:r>
          </a:p>
        </p:txBody>
      </p:sp>
      <p:sp>
        <p:nvSpPr>
          <p:cNvPr id="323" name="신종 전염병으로 직격타를 맞은 극장가"/>
          <p:cNvSpPr txBox="1"/>
          <p:nvPr>
            <p:ph type="body" idx="21"/>
          </p:nvPr>
        </p:nvSpPr>
        <p:spPr>
          <a:xfrm>
            <a:off x="3952874" y="3577565"/>
            <a:ext cx="16478251" cy="7010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19125">
              <a:defRPr sz="3900"/>
            </a:lvl1pPr>
          </a:lstStyle>
          <a:p>
            <a:pPr/>
            <a:r>
              <a:t>신종 전염병으로 직격타를 맞은 극장가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8262" y="4352468"/>
            <a:ext cx="16787477" cy="4196870"/>
          </a:xfrm>
          <a:prstGeom prst="rect">
            <a:avLst/>
          </a:prstGeom>
          <a:ln w="3175">
            <a:miter lim="400000"/>
          </a:ln>
        </p:spPr>
      </p:pic>
      <p:sp>
        <p:nvSpPr>
          <p:cNvPr id="325" name="매출액 감소, OTT의 약진…"/>
          <p:cNvSpPr txBox="1"/>
          <p:nvPr>
            <p:ph type="body" sz="half" idx="1"/>
          </p:nvPr>
        </p:nvSpPr>
        <p:spPr>
          <a:xfrm>
            <a:off x="3952875" y="9020119"/>
            <a:ext cx="16478250" cy="4196870"/>
          </a:xfrm>
          <a:prstGeom prst="rect">
            <a:avLst/>
          </a:prstGeom>
        </p:spPr>
        <p:txBody>
          <a:bodyPr/>
          <a:lstStyle/>
          <a:p>
            <a:pPr/>
            <a:r>
              <a:t>매출액 감소, OTT의 약진</a:t>
            </a:r>
          </a:p>
          <a:p>
            <a:pPr/>
            <a:r>
              <a:t>1차 유행기간 동안 개봉한 영화 저조</a:t>
            </a:r>
          </a:p>
          <a:p>
            <a:pPr/>
            <a:r>
              <a:t>이후로 계속 약세 보임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코로나19가 한국 영화산업에 미친 영향"/>
          <p:cNvSpPr txBox="1"/>
          <p:nvPr>
            <p:ph type="title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/>
          <a:lstStyle/>
          <a:p>
            <a:pPr/>
            <a:r>
              <a:t>코로나19가 한국 영화산업에 미친 영향</a:t>
            </a:r>
          </a:p>
        </p:txBody>
      </p:sp>
      <p:sp>
        <p:nvSpPr>
          <p:cNvPr id="330" name="핵심 질문: 코로나19 이후 한국인들의 영화 선택이 더 까다로워졌는가?"/>
          <p:cNvSpPr txBox="1"/>
          <p:nvPr>
            <p:ph type="body" idx="21"/>
          </p:nvPr>
        </p:nvSpPr>
        <p:spPr>
          <a:xfrm>
            <a:off x="3952874" y="3577565"/>
            <a:ext cx="16478251" cy="7010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19125">
              <a:defRPr sz="3900"/>
            </a:lvl1pPr>
          </a:lstStyle>
          <a:p>
            <a:pPr/>
            <a:r>
              <a:t>핵심 질문: 코로나19 이후 한국인들의 영화 선택이 더 까다로워졌는가?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7117" y="4865321"/>
            <a:ext cx="15269766" cy="1321595"/>
          </a:xfrm>
          <a:prstGeom prst="rect">
            <a:avLst/>
          </a:prstGeom>
          <a:ln w="3175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6632" y="6773588"/>
            <a:ext cx="11590736" cy="2232422"/>
          </a:xfrm>
          <a:prstGeom prst="rect">
            <a:avLst/>
          </a:prstGeom>
          <a:ln w="3175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87640" y="9592682"/>
            <a:ext cx="12608720" cy="350043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60;p14"/>
          <p:cNvSpPr txBox="1"/>
          <p:nvPr>
            <p:ph type="title"/>
          </p:nvPr>
        </p:nvSpPr>
        <p:spPr>
          <a:xfrm>
            <a:off x="3671399" y="902899"/>
            <a:ext cx="17041201" cy="2099401"/>
          </a:xfrm>
          <a:prstGeom prst="rect">
            <a:avLst/>
          </a:prstGeom>
        </p:spPr>
        <p:txBody>
          <a:bodyPr/>
          <a:lstStyle>
            <a:lvl1pPr algn="l">
              <a:defRPr b="1" sz="7200">
                <a:solidFill>
                  <a:srgbClr val="EEEEEE"/>
                </a:solidFill>
              </a:defRPr>
            </a:lvl1pPr>
          </a:lstStyle>
          <a:p>
            <a:pPr/>
            <a:r>
              <a:t> 팀원 소개</a:t>
            </a:r>
          </a:p>
        </p:txBody>
      </p:sp>
      <p:graphicFrame>
        <p:nvGraphicFramePr>
          <p:cNvPr id="196" name="Google Shape;61;p14"/>
          <p:cNvGraphicFramePr/>
          <p:nvPr/>
        </p:nvGraphicFramePr>
        <p:xfrm>
          <a:off x="4119149" y="3464950"/>
          <a:ext cx="16280952" cy="84194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707605"/>
                <a:gridCol w="12560645"/>
              </a:tblGrid>
              <a:tr h="2101675">
                <a:tc>
                  <a:txBody>
                    <a:bodyPr/>
                    <a:lstStyle/>
                    <a:p>
                      <a:pPr algn="ctr" defTabSz="1828800">
                        <a:defRPr b="1" sz="4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김지성</a:t>
                      </a:r>
                    </a:p>
                  </a:txBody>
                  <a:tcPr marL="91425" marR="91425" marT="91425" marB="91425" anchor="ctr" anchorCtr="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18288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조장, 발표, 2030 세대의 코로나 기간 소비 동향 분석</a:t>
                      </a:r>
                    </a:p>
                  </a:txBody>
                  <a:tcPr marL="91425" marR="91425" marT="91425" marB="91425" anchor="ctr" anchorCtr="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2101675">
                <a:tc>
                  <a:txBody>
                    <a:bodyPr/>
                    <a:lstStyle/>
                    <a:p>
                      <a:pPr algn="ctr" defTabSz="1828800">
                        <a:defRPr b="1" sz="4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윤영주</a:t>
                      </a:r>
                    </a:p>
                  </a:txBody>
                  <a:tcPr marL="91425" marR="91425" marT="91425" marB="91425" anchor="ctr" anchorCtr="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18288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공연산업 분석</a:t>
                      </a:r>
                    </a:p>
                  </a:txBody>
                  <a:tcPr marL="91425" marR="91425" marT="91425" marB="91425" anchor="ctr" anchorCtr="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2101675">
                <a:tc>
                  <a:txBody>
                    <a:bodyPr/>
                    <a:lstStyle/>
                    <a:p>
                      <a:pPr algn="ctr" defTabSz="1828800">
                        <a:defRPr b="1" sz="4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박기영</a:t>
                      </a:r>
                    </a:p>
                  </a:txBody>
                  <a:tcPr marL="91425" marR="91425" marT="91425" marB="91425" anchor="ctr" anchorCtr="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825500">
                        <a:spcBef>
                          <a:spcPts val="1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42" sz="4200">
                          <a:solidFill>
                            <a:srgbClr val="FFFFFF"/>
                          </a:solidFill>
                          <a:sym typeface="Helvetica Neue"/>
                        </a:rPr>
                        <a:t>프리젠테이션 종합, 발표, 영화산업 분석</a:t>
                      </a:r>
                    </a:p>
                  </a:txBody>
                  <a:tcPr marL="91425" marR="91425" marT="91425" marB="91425" anchor="ctr" anchorCtr="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2101675">
                <a:tc>
                  <a:txBody>
                    <a:bodyPr/>
                    <a:lstStyle/>
                    <a:p>
                      <a:pPr algn="ctr" defTabSz="1828800">
                        <a:defRPr b="1" sz="4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배선화</a:t>
                      </a:r>
                    </a:p>
                  </a:txBody>
                  <a:tcPr marL="91425" marR="91425" marT="91425" marB="91425" anchor="ctr" anchorCtr="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18288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여가산업 전반 분석</a:t>
                      </a:r>
                    </a:p>
                  </a:txBody>
                  <a:tcPr marL="91425" marR="91425" marT="91425" marB="91425" anchor="ctr" anchorCtr="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한국인들의 영화 선택이 더 까다로워졌는가?"/>
          <p:cNvSpPr txBox="1"/>
          <p:nvPr>
            <p:ph type="title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 sz="5200"/>
            </a:lvl1pPr>
          </a:lstStyle>
          <a:p>
            <a:pPr/>
            <a:r>
              <a:t>한국인들의 영화 선택이 더 까다로워졌는가?</a:t>
            </a:r>
          </a:p>
        </p:txBody>
      </p:sp>
      <p:sp>
        <p:nvSpPr>
          <p:cNvPr id="338" name="19년도 vs 22년도, ’까다롭다’ 를 정량화하여 비교하기"/>
          <p:cNvSpPr txBox="1"/>
          <p:nvPr>
            <p:ph type="body" idx="21"/>
          </p:nvPr>
        </p:nvSpPr>
        <p:spPr>
          <a:xfrm>
            <a:off x="3952874" y="3658008"/>
            <a:ext cx="16478251" cy="7010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19125">
              <a:defRPr sz="3900"/>
            </a:lvl1pPr>
          </a:lstStyle>
          <a:p>
            <a:pPr/>
            <a:r>
              <a:t>19년도 vs 22년도, ’까다롭다’ 를 정량화하여 비교하기</a:t>
            </a:r>
          </a:p>
        </p:txBody>
      </p:sp>
      <p:sp>
        <p:nvSpPr>
          <p:cNvPr id="339" name="매출액, 관람객 수 비교…"/>
          <p:cNvSpPr txBox="1"/>
          <p:nvPr>
            <p:ph type="body" sz="half" idx="1"/>
          </p:nvPr>
        </p:nvSpPr>
        <p:spPr>
          <a:xfrm>
            <a:off x="3952874" y="4866340"/>
            <a:ext cx="16478251" cy="6192009"/>
          </a:xfrm>
          <a:prstGeom prst="rect">
            <a:avLst/>
          </a:prstGeom>
        </p:spPr>
        <p:txBody>
          <a:bodyPr/>
          <a:lstStyle/>
          <a:p>
            <a:pPr marL="1010411" indent="-876300" defTabSz="2340805">
              <a:spcBef>
                <a:spcPts val="4300"/>
              </a:spcBef>
              <a:buClr>
                <a:srgbClr val="D5D5D5"/>
              </a:buClr>
              <a:buSzPct val="100000"/>
              <a:buFont typeface="Helvetica"/>
              <a:buAutoNum type="arabicPeriod" startAt="1"/>
              <a:defRPr sz="4416"/>
            </a:pPr>
            <a:r>
              <a:t>매출액, 관람객 수 비교</a:t>
            </a:r>
          </a:p>
          <a:p>
            <a:pPr marL="1010411" indent="-876300" defTabSz="2340805">
              <a:spcBef>
                <a:spcPts val="4300"/>
              </a:spcBef>
              <a:buClr>
                <a:srgbClr val="D5D5D5"/>
              </a:buClr>
              <a:buSzPct val="100000"/>
              <a:buFont typeface="Helvetica"/>
              <a:buAutoNum type="arabicPeriod" startAt="1"/>
              <a:defRPr sz="4416"/>
            </a:pPr>
            <a:r>
              <a:t>관람객들의 평가 비교</a:t>
            </a:r>
          </a:p>
          <a:p>
            <a:pPr marL="1010411" indent="-876300" defTabSz="2340805">
              <a:spcBef>
                <a:spcPts val="4300"/>
              </a:spcBef>
              <a:buClr>
                <a:srgbClr val="D5D5D5"/>
              </a:buClr>
              <a:buFont typeface="Helvetica"/>
              <a:defRPr sz="4416"/>
            </a:pPr>
            <a:r>
              <a:t>박스오피스 50위의 영화 평가들을 기반으로 평균 평점과 표준 편차로 '호불호' 표현</a:t>
            </a:r>
          </a:p>
          <a:p>
            <a:pPr marL="1010411" indent="-876300" defTabSz="2340805">
              <a:spcBef>
                <a:spcPts val="4300"/>
              </a:spcBef>
              <a:buClr>
                <a:srgbClr val="D5D5D5"/>
              </a:buClr>
              <a:buFont typeface="Helvetica"/>
              <a:defRPr sz="4416"/>
            </a:pPr>
            <a:r>
              <a:t>리뷰들에 대한 sentiment 처리로 좀 더 명확한 리뷰 분석</a:t>
            </a:r>
          </a:p>
          <a:p>
            <a:pPr marL="1010411" indent="-876300" defTabSz="2340805">
              <a:spcBef>
                <a:spcPts val="4300"/>
              </a:spcBef>
              <a:buClr>
                <a:srgbClr val="D5D5D5"/>
              </a:buClr>
              <a:buSzPct val="100000"/>
              <a:buFont typeface="Helvetica"/>
              <a:buAutoNum type="arabicPeriod" startAt="3"/>
              <a:defRPr sz="4416"/>
            </a:pPr>
            <a:r>
              <a:t>리뷰 키워드 빈도수 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매출액 및 관람객 비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매출액 및 관람객 비교</a:t>
            </a:r>
          </a:p>
        </p:txBody>
      </p:sp>
      <p:grpSp>
        <p:nvGrpSpPr>
          <p:cNvPr id="347" name="Group"/>
          <p:cNvGrpSpPr/>
          <p:nvPr/>
        </p:nvGrpSpPr>
        <p:grpSpPr>
          <a:xfrm>
            <a:off x="4103656" y="3408932"/>
            <a:ext cx="16176631" cy="8915634"/>
            <a:chOff x="0" y="0"/>
            <a:chExt cx="16176629" cy="8915632"/>
          </a:xfrm>
        </p:grpSpPr>
        <p:sp>
          <p:nvSpPr>
            <p:cNvPr id="344" name="2013~2022년 매출액, 관객 수, 1인당 관람횟수"/>
            <p:cNvSpPr/>
            <p:nvPr/>
          </p:nvSpPr>
          <p:spPr>
            <a:xfrm>
              <a:off x="0" y="0"/>
              <a:ext cx="16176631" cy="435586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  <a:r>
                <a:t>2013~2022년 매출액, 관객 수, 1인당 관람횟수</a:t>
              </a:r>
            </a:p>
          </p:txBody>
        </p:sp>
        <p:pic>
          <p:nvPicPr>
            <p:cNvPr id="34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928" r="0" b="0"/>
            <a:stretch>
              <a:fillRect/>
            </a:stretch>
          </p:blipFill>
          <p:spPr>
            <a:xfrm>
              <a:off x="0" y="537185"/>
              <a:ext cx="16176630" cy="721957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46" name="Caption"/>
            <p:cNvSpPr/>
            <p:nvPr/>
          </p:nvSpPr>
          <p:spPr>
            <a:xfrm>
              <a:off x="0" y="8480047"/>
              <a:ext cx="16176631" cy="435587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  <a:r>
                <a:t>출처: 영화진흥위원회 KOFIC 연구 2023-2022년 한국 영화산업 결산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관람객들의 평가 비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관람객들의 평가 비교</a:t>
            </a:r>
          </a:p>
        </p:txBody>
      </p:sp>
      <p:sp>
        <p:nvSpPr>
          <p:cNvPr id="352" name="코로나 직전 2019년도와 2022년도의 영화 리뷰 분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19125">
              <a:defRPr sz="3900"/>
            </a:lvl1pPr>
          </a:lstStyle>
          <a:p>
            <a:pPr/>
            <a:r>
              <a:t>코로나 직전 2019년도와 2022년도의 영화 리뷰 분석</a:t>
            </a:r>
          </a:p>
        </p:txBody>
      </p:sp>
      <p:sp>
        <p:nvSpPr>
          <p:cNvPr id="353" name="먼저 크롤링으로 네이버 영화 리뷰와 평점을 수집한다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먼저 크롤링으로 네이버 영화 리뷰와 평점을 수집한다.</a:t>
            </a:r>
          </a:p>
          <a:p>
            <a:pPr/>
            <a:r>
              <a:t>이후 자연어 처리 프로그램으로 리뷰의 긍정/부정을 판단한다.</a:t>
            </a:r>
          </a:p>
          <a:p>
            <a:pPr/>
            <a:r>
              <a:t>평점의 평균 점수와 표준 편차를 플롯한다.</a:t>
            </a:r>
          </a:p>
          <a:p>
            <a:pPr/>
            <a:r>
              <a:t>리뷰의 긍정/부정 가중치 점수와 평점을 곱한 점수의 평균과 표준 편차를 플롯한다.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크롤링"/>
          <p:cNvSpPr txBox="1"/>
          <p:nvPr>
            <p:ph type="title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/>
          <a:lstStyle/>
          <a:p>
            <a:pPr/>
            <a:r>
              <a:t>크롤링</a:t>
            </a:r>
          </a:p>
        </p:txBody>
      </p:sp>
      <p:sp>
        <p:nvSpPr>
          <p:cNvPr id="358" name="beautifulSoup와 requests 활용…"/>
          <p:cNvSpPr txBox="1"/>
          <p:nvPr>
            <p:ph type="body" sz="half" idx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/>
          <a:lstStyle/>
          <a:p>
            <a:pPr/>
            <a:r>
              <a:t>beautifulSoup와 requests 활용</a:t>
            </a:r>
          </a:p>
          <a:p>
            <a:pPr/>
            <a:r>
              <a:t>네이버 영화 리뷰 페이지에 영화명 키워드로 접근</a:t>
            </a:r>
          </a:p>
          <a:p>
            <a:pPr/>
            <a:r>
              <a:t>리뷰 및 평점 추출</a:t>
            </a:r>
          </a:p>
          <a:p>
            <a:pPr/>
            <a:r>
              <a:t>데이터프레임에 저장, csv로 변환</a:t>
            </a: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4219" r="0" b="0"/>
          <a:stretch>
            <a:fillRect/>
          </a:stretch>
        </p:blipFill>
        <p:spPr>
          <a:xfrm>
            <a:off x="6450210" y="9718925"/>
            <a:ext cx="11483580" cy="208349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자연어 처리 ML 모델"/>
          <p:cNvSpPr txBox="1"/>
          <p:nvPr>
            <p:ph type="title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/>
          <a:lstStyle/>
          <a:p>
            <a:pPr/>
            <a:r>
              <a:t>자연어 처리 ML 모델</a:t>
            </a:r>
          </a:p>
        </p:txBody>
      </p:sp>
      <p:sp>
        <p:nvSpPr>
          <p:cNvPr id="364" name="tensorflow keras 사용"/>
          <p:cNvSpPr txBox="1"/>
          <p:nvPr>
            <p:ph type="body" idx="21"/>
          </p:nvPr>
        </p:nvSpPr>
        <p:spPr>
          <a:xfrm>
            <a:off x="3952874" y="3398971"/>
            <a:ext cx="16478251" cy="701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19125">
              <a:defRPr sz="3900"/>
            </a:lvl1pPr>
          </a:lstStyle>
          <a:p>
            <a:pPr/>
            <a:r>
              <a:t>tensorflow keras 사용</a:t>
            </a:r>
          </a:p>
        </p:txBody>
      </p:sp>
      <p:sp>
        <p:nvSpPr>
          <p:cNvPr id="365" name="앞서 크롤링한 자료를 전처리하여 모델에 주입…"/>
          <p:cNvSpPr txBox="1"/>
          <p:nvPr>
            <p:ph type="body" sz="half" idx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/>
          <a:lstStyle/>
          <a:p>
            <a:pPr/>
            <a:r>
              <a:t>앞서 크롤링한 자료를 전처리하여 모델에 주입</a:t>
            </a:r>
          </a:p>
          <a:p>
            <a:pPr/>
            <a:r>
              <a:t>형태소 분석을 통해 특정 리뷰가 긍정적인지를 확률로 표현하는 이진 분류 알고리즘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0354" y="7912725"/>
            <a:ext cx="11723364" cy="279794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선호도 곡선"/>
          <p:cNvSpPr txBox="1"/>
          <p:nvPr>
            <p:ph type="title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/>
          <a:lstStyle/>
          <a:p>
            <a:pPr/>
            <a:r>
              <a:t>선호도 곡선</a:t>
            </a:r>
          </a:p>
        </p:txBody>
      </p:sp>
      <p:sp>
        <p:nvSpPr>
          <p:cNvPr id="371" name="평점의 표준 편차를 평점 평균에 대해 표시한 그래프"/>
          <p:cNvSpPr txBox="1"/>
          <p:nvPr>
            <p:ph type="body" idx="21"/>
          </p:nvPr>
        </p:nvSpPr>
        <p:spPr>
          <a:xfrm>
            <a:off x="3952874" y="3398971"/>
            <a:ext cx="16478251" cy="701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19125">
              <a:defRPr sz="3900"/>
            </a:lvl1pPr>
          </a:lstStyle>
          <a:p>
            <a:pPr/>
            <a:r>
              <a:t>평점의 표준 편차를 평점 평균에 대해 표시한 그래프</a:t>
            </a:r>
          </a:p>
        </p:txBody>
      </p:sp>
      <p:sp>
        <p:nvSpPr>
          <p:cNvPr id="372" name="자연어 처리 점수의 경우 정확도 향상을 위해 평점 점수에 곱함…"/>
          <p:cNvSpPr txBox="1"/>
          <p:nvPr>
            <p:ph type="body" sz="half" idx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자연어 처리 점수의 경우 정확도 향상을 위해 평점 점수에 곱함</a:t>
            </a:r>
          </a:p>
          <a:p>
            <a:pPr>
              <a:lnSpc>
                <a:spcPct val="150000"/>
              </a:lnSpc>
            </a:pPr>
            <a:r>
              <a:t>평점이 높거나 낮을수록 편차가 적어지므로 뒤집어진 ‘U’ 자 형태</a:t>
            </a:r>
          </a:p>
          <a:p>
            <a:pPr>
              <a:lnSpc>
                <a:spcPct val="150000"/>
              </a:lnSpc>
            </a:pPr>
            <a:r>
              <a:t>곡선을 연도별로 비교하여 호불호 증감 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숫자 평점 분석 결과"/>
          <p:cNvSpPr txBox="1"/>
          <p:nvPr>
            <p:ph type="title"/>
          </p:nvPr>
        </p:nvSpPr>
        <p:spPr>
          <a:xfrm>
            <a:off x="3952874" y="500343"/>
            <a:ext cx="16478251" cy="1074874"/>
          </a:xfrm>
          <a:prstGeom prst="rect">
            <a:avLst/>
          </a:prstGeom>
        </p:spPr>
        <p:txBody>
          <a:bodyPr/>
          <a:lstStyle/>
          <a:p>
            <a:pPr/>
            <a:r>
              <a:t>숫자 평점 분석 결과</a:t>
            </a:r>
          </a:p>
        </p:txBody>
      </p:sp>
      <p:pic>
        <p:nvPicPr>
          <p:cNvPr id="377" name="movie_revs.png" descr="movie_rev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9328" y="1535906"/>
            <a:ext cx="14645345" cy="1171627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자연어 처리 평점 분석 결과"/>
          <p:cNvSpPr txBox="1"/>
          <p:nvPr>
            <p:ph type="title"/>
          </p:nvPr>
        </p:nvSpPr>
        <p:spPr>
          <a:xfrm>
            <a:off x="3952874" y="500343"/>
            <a:ext cx="16478251" cy="1074874"/>
          </a:xfrm>
          <a:prstGeom prst="rect">
            <a:avLst/>
          </a:prstGeom>
        </p:spPr>
        <p:txBody>
          <a:bodyPr/>
          <a:lstStyle/>
          <a:p>
            <a:pPr/>
            <a:r>
              <a:t>자연어 처리 평점 분석 결과</a:t>
            </a:r>
          </a:p>
        </p:txBody>
      </p:sp>
      <p:pic>
        <p:nvPicPr>
          <p:cNvPr id="382" name="movie_revs_sentiment.png" descr="movie_revs_sentim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9656" y="1537209"/>
            <a:ext cx="14644688" cy="117157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키워드 분석: 19년도(위), 22년도(아래)"/>
          <p:cNvSpPr txBox="1"/>
          <p:nvPr>
            <p:ph type="title"/>
          </p:nvPr>
        </p:nvSpPr>
        <p:spPr>
          <a:xfrm>
            <a:off x="3952874" y="558511"/>
            <a:ext cx="16478251" cy="1074873"/>
          </a:xfrm>
          <a:prstGeom prst="rect">
            <a:avLst/>
          </a:prstGeom>
        </p:spPr>
        <p:txBody>
          <a:bodyPr/>
          <a:lstStyle/>
          <a:p>
            <a:pPr/>
            <a:r>
              <a:t>키워드 분석: 19년도(위), 22년도(아래)</a:t>
            </a:r>
          </a:p>
        </p:txBody>
      </p:sp>
      <p:pic>
        <p:nvPicPr>
          <p:cNvPr id="387" name="wordcloud_19.png" descr="wordcloud_19.png"/>
          <p:cNvPicPr>
            <a:picLocks noChangeAspect="1"/>
          </p:cNvPicPr>
          <p:nvPr/>
        </p:nvPicPr>
        <p:blipFill>
          <a:blip r:embed="rId3">
            <a:extLst/>
          </a:blip>
          <a:srcRect l="12807" t="12204" r="10345" b="11219"/>
          <a:stretch>
            <a:fillRect/>
          </a:stretch>
        </p:blipFill>
        <p:spPr>
          <a:xfrm>
            <a:off x="6719217" y="1439867"/>
            <a:ext cx="10945417" cy="5453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799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3175">
            <a:miter lim="400000"/>
          </a:ln>
        </p:spPr>
      </p:pic>
      <p:pic>
        <p:nvPicPr>
          <p:cNvPr id="388" name="wordcloud_22.png" descr="wordcloud_22.png"/>
          <p:cNvPicPr>
            <a:picLocks noChangeAspect="1"/>
          </p:cNvPicPr>
          <p:nvPr/>
        </p:nvPicPr>
        <p:blipFill>
          <a:blip r:embed="rId4">
            <a:extLst/>
          </a:blip>
          <a:srcRect l="12807" t="12204" r="10343" b="11220"/>
          <a:stretch>
            <a:fillRect/>
          </a:stretch>
        </p:blipFill>
        <p:spPr>
          <a:xfrm>
            <a:off x="6719217" y="7469838"/>
            <a:ext cx="10945814" cy="5453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799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19-22년도 키워도 비교 분석"/>
          <p:cNvSpPr txBox="1"/>
          <p:nvPr>
            <p:ph type="title"/>
          </p:nvPr>
        </p:nvSpPr>
        <p:spPr>
          <a:xfrm>
            <a:off x="3952874" y="572438"/>
            <a:ext cx="16478251" cy="1074873"/>
          </a:xfrm>
          <a:prstGeom prst="rect">
            <a:avLst/>
          </a:prstGeom>
        </p:spPr>
        <p:txBody>
          <a:bodyPr/>
          <a:lstStyle/>
          <a:p>
            <a:pPr/>
            <a:r>
              <a:t>19-22년도 키워도 비교 분석</a:t>
            </a:r>
          </a:p>
        </p:txBody>
      </p:sp>
      <p:pic>
        <p:nvPicPr>
          <p:cNvPr id="393" name="wordcount_sum.png" descr="wordcount_su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1521" y="1589484"/>
            <a:ext cx="14800958" cy="1184076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66;p15"/>
          <p:cNvSpPr txBox="1"/>
          <p:nvPr>
            <p:ph type="title"/>
          </p:nvPr>
        </p:nvSpPr>
        <p:spPr>
          <a:xfrm>
            <a:off x="3671415" y="2014287"/>
            <a:ext cx="17041201" cy="5473802"/>
          </a:xfrm>
          <a:prstGeom prst="rect">
            <a:avLst/>
          </a:prstGeom>
        </p:spPr>
        <p:txBody>
          <a:bodyPr/>
          <a:lstStyle/>
          <a:p>
            <a:pPr algn="l">
              <a:defRPr>
                <a:solidFill>
                  <a:srgbClr val="EEEEEE"/>
                </a:solidFill>
              </a:defRPr>
            </a:pPr>
            <a:r>
              <a:t>‘</a:t>
            </a:r>
            <a:r>
              <a:rPr b="1" sz="7200"/>
              <a:t>여가시간</a:t>
            </a:r>
            <a:r>
              <a:t>’</a:t>
            </a:r>
            <a:r>
              <a:rPr sz="5800"/>
              <a:t>의 정의</a:t>
            </a:r>
            <a:endParaRPr sz="5800"/>
          </a:p>
        </p:txBody>
      </p:sp>
      <p:sp>
        <p:nvSpPr>
          <p:cNvPr id="199" name="Google Shape;67;p15"/>
          <p:cNvSpPr txBox="1"/>
          <p:nvPr>
            <p:ph type="body" sz="half" idx="1"/>
          </p:nvPr>
        </p:nvSpPr>
        <p:spPr>
          <a:xfrm>
            <a:off x="4091249" y="6878515"/>
            <a:ext cx="17041201" cy="4491001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15000"/>
              </a:lnSpc>
              <a:spcBef>
                <a:spcPts val="2400"/>
              </a:spcBef>
              <a:defRPr sz="3800">
                <a:solidFill>
                  <a:srgbClr val="EEEEEE"/>
                </a:solidFill>
              </a:defRPr>
            </a:pPr>
            <a:r>
              <a:t>여가란 일하고 남은 시간에서 취침, 식사, 업무, 수업 등 의무적인 활동을</a:t>
            </a:r>
          </a:p>
          <a:p>
            <a:pPr marL="0" indent="0" algn="l">
              <a:lnSpc>
                <a:spcPct val="115000"/>
              </a:lnSpc>
              <a:spcBef>
                <a:spcPts val="2400"/>
              </a:spcBef>
              <a:defRPr sz="3800">
                <a:solidFill>
                  <a:srgbClr val="EEEEEE"/>
                </a:solidFill>
              </a:defRPr>
            </a:pPr>
            <a:r>
              <a:t>제외한 </a:t>
            </a:r>
            <a:r>
              <a:rPr b="1"/>
              <a:t>‘자유시간’</a:t>
            </a:r>
            <a:r>
              <a:t> 의미한다.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결론: 코로나19 이후 한국인들의 영화 선택은 더 까다로워졌다."/>
          <p:cNvSpPr txBox="1"/>
          <p:nvPr>
            <p:ph type="title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 sz="5200"/>
            </a:lvl1pPr>
          </a:lstStyle>
          <a:p>
            <a:pPr/>
            <a:r>
              <a:t>결론: 코로나19 이후 한국인들의 영화 선택은 더 까다로워졌다.</a:t>
            </a:r>
          </a:p>
        </p:txBody>
      </p:sp>
      <p:sp>
        <p:nvSpPr>
          <p:cNvPr id="398" name="매출액, 관람객 수 모두 낮아짐…"/>
          <p:cNvSpPr txBox="1"/>
          <p:nvPr>
            <p:ph type="body" sz="half" idx="1"/>
          </p:nvPr>
        </p:nvSpPr>
        <p:spPr>
          <a:xfrm>
            <a:off x="3952874" y="4866340"/>
            <a:ext cx="16478251" cy="6192009"/>
          </a:xfrm>
          <a:prstGeom prst="rect">
            <a:avLst/>
          </a:prstGeom>
        </p:spPr>
        <p:txBody>
          <a:bodyPr/>
          <a:lstStyle/>
          <a:p>
            <a:pPr marL="1087909" indent="-948209">
              <a:lnSpc>
                <a:spcPct val="200000"/>
              </a:lnSpc>
              <a:buClr>
                <a:srgbClr val="D5D5D5"/>
              </a:buClr>
              <a:buSzPct val="100000"/>
              <a:buFont typeface="Helvetica"/>
              <a:buAutoNum type="arabicPeriod" startAt="1"/>
              <a:defRPr sz="5200"/>
            </a:pPr>
            <a:r>
              <a:t>매출액, 관람객 수 모두 낮아짐</a:t>
            </a:r>
          </a:p>
          <a:p>
            <a:pPr marL="1087909" indent="-948209">
              <a:lnSpc>
                <a:spcPct val="200000"/>
              </a:lnSpc>
              <a:buClr>
                <a:srgbClr val="D5D5D5"/>
              </a:buClr>
              <a:buSzPct val="100000"/>
              <a:buFont typeface="Helvetica"/>
              <a:buAutoNum type="arabicPeriod" startAt="1"/>
              <a:defRPr sz="5200"/>
            </a:pPr>
            <a:r>
              <a:t>같은 평점에 대해 낮아진 표준편차, 평가 수준 상승</a:t>
            </a:r>
          </a:p>
          <a:p>
            <a:pPr marL="1087909" indent="-948209">
              <a:lnSpc>
                <a:spcPct val="200000"/>
              </a:lnSpc>
              <a:buClr>
                <a:srgbClr val="D5D5D5"/>
              </a:buClr>
              <a:buSzPct val="100000"/>
              <a:buFont typeface="Helvetica"/>
              <a:buAutoNum type="arabicPeriod" startAt="3"/>
              <a:defRPr sz="5200"/>
            </a:pPr>
            <a:r>
              <a:t>부정적 및 영화 평가 관련 키워드 증가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최종 결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spc="-124" sz="6204"/>
            </a:lvl1pPr>
          </a:lstStyle>
          <a:p>
            <a:pPr/>
            <a:r>
              <a:t>최종 결론</a:t>
            </a:r>
          </a:p>
        </p:txBody>
      </p:sp>
      <p:sp>
        <p:nvSpPr>
          <p:cNvPr id="403" name="코로나19 이전 대비 늘어난 여가 시간은 질적 만족도로 이어지지 않았다.…"/>
          <p:cNvSpPr txBox="1"/>
          <p:nvPr>
            <p:ph type="body" sz="half" idx="1"/>
          </p:nvPr>
        </p:nvSpPr>
        <p:spPr>
          <a:xfrm>
            <a:off x="3360391" y="4927985"/>
            <a:ext cx="17663218" cy="6192009"/>
          </a:xfrm>
          <a:prstGeom prst="rect">
            <a:avLst/>
          </a:prstGeom>
        </p:spPr>
        <p:txBody>
          <a:bodyPr/>
          <a:lstStyle/>
          <a:p>
            <a:pPr marL="585019" indent="-585019">
              <a:defRPr sz="4500"/>
            </a:pPr>
            <a:r>
              <a:t>코로나19 이전 대비 늘어난 여가 시간은 질적 만족도로 이어지지 않았다.</a:t>
            </a:r>
          </a:p>
          <a:p>
            <a:pPr marL="585019" indent="-585019">
              <a:defRPr sz="4500"/>
            </a:pPr>
            <a:r>
              <a:t>2030의 소비는 ‘나’ 에게로, 4050+ 세대의 소비는 ‘너’ 에게로</a:t>
            </a:r>
          </a:p>
          <a:p>
            <a:pPr marL="585019" indent="-585019">
              <a:defRPr sz="4500"/>
            </a:pPr>
            <a:r>
              <a:t>코로나19 이후 공연 산업은 회복을 넘어 폭발적인 성장세를 보였다.</a:t>
            </a:r>
          </a:p>
          <a:p>
            <a:pPr marL="585019" indent="-585019">
              <a:defRPr sz="4500"/>
            </a:pPr>
            <a:r>
              <a:t>코로나19 이후 한국인들의 영화 선택은 더 까다로워졌다.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Q&amp;A"/>
          <p:cNvSpPr txBox="1"/>
          <p:nvPr>
            <p:ph type="body" sz="quarter" idx="1"/>
          </p:nvPr>
        </p:nvSpPr>
        <p:spPr>
          <a:xfrm>
            <a:off x="3952874" y="5405132"/>
            <a:ext cx="16478251" cy="2905736"/>
          </a:xfrm>
          <a:prstGeom prst="rect">
            <a:avLst/>
          </a:prstGeom>
        </p:spPr>
        <p:txBody>
          <a:bodyPr/>
          <a:lstStyle>
            <a:lvl1pPr>
              <a:defRPr spc="-336" sz="16800"/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hank you!"/>
          <p:cNvSpPr txBox="1"/>
          <p:nvPr>
            <p:ph type="body" sz="quarter" idx="1"/>
          </p:nvPr>
        </p:nvSpPr>
        <p:spPr>
          <a:xfrm>
            <a:off x="3952874" y="5405132"/>
            <a:ext cx="16478251" cy="2905736"/>
          </a:xfrm>
          <a:prstGeom prst="rect">
            <a:avLst/>
          </a:prstGeom>
        </p:spPr>
        <p:txBody>
          <a:bodyPr/>
          <a:lstStyle>
            <a:lvl1pPr defTabSz="2121355">
              <a:defRPr spc="-365" sz="18270">
                <a:latin typeface="ParkAvenue BT"/>
                <a:ea typeface="ParkAvenue BT"/>
                <a:cs typeface="ParkAvenue BT"/>
                <a:sym typeface="ParkAvenue BT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" descr="Image"/>
          <p:cNvPicPr>
            <a:picLocks noChangeAspect="0"/>
          </p:cNvPicPr>
          <p:nvPr/>
        </p:nvPicPr>
        <p:blipFill>
          <a:blip r:embed="rId2">
            <a:alphaModFix amt="29673"/>
            <a:extLst/>
          </a:blip>
          <a:stretch>
            <a:fillRect/>
          </a:stretch>
        </p:blipFill>
        <p:spPr>
          <a:xfrm>
            <a:off x="2162243" y="1686450"/>
            <a:ext cx="20059514" cy="13337204"/>
          </a:xfrm>
          <a:prstGeom prst="rect">
            <a:avLst/>
          </a:prstGeom>
        </p:spPr>
      </p:pic>
      <p:sp>
        <p:nvSpPr>
          <p:cNvPr id="202" name="1장…"/>
          <p:cNvSpPr txBox="1"/>
          <p:nvPr>
            <p:ph type="body" idx="1"/>
          </p:nvPr>
        </p:nvSpPr>
        <p:spPr>
          <a:xfrm>
            <a:off x="3952875" y="1324335"/>
            <a:ext cx="16478250" cy="11067330"/>
          </a:xfrm>
          <a:prstGeom prst="rect">
            <a:avLst/>
          </a:prstGeom>
        </p:spPr>
        <p:txBody>
          <a:bodyPr/>
          <a:lstStyle/>
          <a:p>
            <a:pPr defTabSz="1828800">
              <a:lnSpc>
                <a:spcPct val="100000"/>
              </a:lnSpc>
              <a:defRPr b="1" spc="0" sz="10000">
                <a:latin typeface="Arial"/>
                <a:ea typeface="Arial"/>
                <a:cs typeface="Arial"/>
                <a:sym typeface="Arial"/>
              </a:defRPr>
            </a:pPr>
            <a:r>
              <a:t>1장</a:t>
            </a:r>
          </a:p>
          <a:p>
            <a:pPr algn="l"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b="1" sz="1800"/>
          </a:p>
          <a:p>
            <a:pPr defTabSz="1828800">
              <a:lnSpc>
                <a:spcPct val="100000"/>
              </a:lnSpc>
              <a:defRPr spc="0" sz="58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양(Quantity) vs 질(Quality)</a:t>
            </a:r>
            <a:endParaRPr b="1"/>
          </a:p>
          <a:p>
            <a:pPr algn="l"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sz="5800"/>
          </a:p>
          <a:p>
            <a:pPr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r>
              <a:rPr sz="5800"/>
              <a:t>&lt;/배선화&gt;</a:t>
            </a:r>
            <a:endParaRPr sz="5800"/>
          </a:p>
          <a:p>
            <a:pPr defTabSz="1828800">
              <a:lnSpc>
                <a:spcPct val="100000"/>
              </a:lnSpc>
              <a:defRPr spc="0" sz="4600">
                <a:latin typeface="Arial"/>
                <a:ea typeface="Arial"/>
                <a:cs typeface="Arial"/>
                <a:sym typeface="Arial"/>
              </a:defRPr>
            </a:pPr>
            <a:r>
              <a:t>일일평균 여가시간 및 만족도에 대한 </a:t>
            </a:r>
          </a:p>
          <a:p>
            <a:pPr defTabSz="1828800">
              <a:lnSpc>
                <a:spcPct val="100000"/>
              </a:lnSpc>
              <a:defRPr spc="0" sz="4600">
                <a:latin typeface="Arial"/>
                <a:ea typeface="Arial"/>
                <a:cs typeface="Arial"/>
                <a:sym typeface="Arial"/>
              </a:defRPr>
            </a:pPr>
            <a:r>
              <a:t>설문조사 결과 분석</a:t>
            </a:r>
            <a:endParaRPr sz="5800"/>
          </a:p>
          <a:p>
            <a:pPr defTabSz="1828800">
              <a:lnSpc>
                <a:spcPct val="100000"/>
              </a:lnSpc>
              <a:defRPr spc="0" sz="10000">
                <a:latin typeface="Arial"/>
                <a:ea typeface="Arial"/>
                <a:cs typeface="Arial"/>
                <a:sym typeface="Arial"/>
              </a:defRPr>
            </a:pPr>
            <a:endParaRPr sz="5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77;p17"/>
          <p:cNvSpPr txBox="1"/>
          <p:nvPr>
            <p:ph type="title"/>
          </p:nvPr>
        </p:nvSpPr>
        <p:spPr>
          <a:xfrm>
            <a:off x="3952874" y="1802911"/>
            <a:ext cx="16478251" cy="1076213"/>
          </a:xfrm>
          <a:prstGeom prst="rect">
            <a:avLst/>
          </a:prstGeom>
        </p:spPr>
        <p:txBody>
          <a:bodyPr/>
          <a:lstStyle/>
          <a:p>
            <a:pPr/>
            <a:r>
              <a:t>여가시간은 어떻게 변화했을까?</a:t>
            </a:r>
          </a:p>
        </p:txBody>
      </p:sp>
      <p:sp>
        <p:nvSpPr>
          <p:cNvPr id="205" name="Slide Subtitle"/>
          <p:cNvSpPr txBox="1"/>
          <p:nvPr>
            <p:ph type="body" idx="21"/>
          </p:nvPr>
        </p:nvSpPr>
        <p:spPr>
          <a:xfrm>
            <a:off x="3952874" y="3398971"/>
            <a:ext cx="16478251" cy="7010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6" name="Google Shape;79;p17" descr="Google Shape;79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4248" y="2834192"/>
            <a:ext cx="17715504" cy="900320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86;p18" descr="Google Shape;86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9739" y="3067019"/>
            <a:ext cx="17764401" cy="9005251"/>
          </a:xfrm>
          <a:prstGeom prst="rect">
            <a:avLst/>
          </a:prstGeom>
          <a:ln w="3175">
            <a:miter lim="400000"/>
          </a:ln>
        </p:spPr>
      </p:pic>
      <p:sp>
        <p:nvSpPr>
          <p:cNvPr id="209" name="Google Shape;84;p18"/>
          <p:cNvSpPr txBox="1"/>
          <p:nvPr>
            <p:ph type="title"/>
          </p:nvPr>
        </p:nvSpPr>
        <p:spPr>
          <a:xfrm>
            <a:off x="3952874" y="1802911"/>
            <a:ext cx="16478251" cy="1076213"/>
          </a:xfrm>
          <a:prstGeom prst="rect">
            <a:avLst/>
          </a:prstGeom>
        </p:spPr>
        <p:txBody>
          <a:bodyPr/>
          <a:lstStyle/>
          <a:p>
            <a:pPr/>
            <a:r>
              <a:t>여가시간을 어떻게 활용했을까?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16"/>
          <p:cNvSpPr txBox="1"/>
          <p:nvPr/>
        </p:nvSpPr>
        <p:spPr>
          <a:xfrm>
            <a:off x="4383456" y="11025354"/>
            <a:ext cx="15617089" cy="2095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914400"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코로나 기간부터 현재까지 사람들이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가장 관심있어하는 키워드: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defTabSz="914400"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자기만족</a:t>
            </a:r>
            <a:r>
              <a:t>’, 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사람들과 함께 보내기</a:t>
            </a:r>
            <a:r>
              <a:t>’, 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힐링’</a:t>
            </a:r>
          </a:p>
          <a:p>
            <a:pPr algn="l" defTabSz="914400"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pic>
        <p:nvPicPr>
          <p:cNvPr id="212" name="그림 18" descr="그림 18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6289" y="3027960"/>
            <a:ext cx="14651422" cy="7660080"/>
          </a:xfrm>
          <a:prstGeom prst="rect">
            <a:avLst/>
          </a:prstGeom>
          <a:ln w="3175">
            <a:miter lim="400000"/>
          </a:ln>
        </p:spPr>
      </p:pic>
      <p:sp>
        <p:nvSpPr>
          <p:cNvPr id="213" name="여가시간 활용"/>
          <p:cNvSpPr txBox="1"/>
          <p:nvPr>
            <p:ph type="title"/>
          </p:nvPr>
        </p:nvSpPr>
        <p:spPr>
          <a:xfrm>
            <a:off x="3952874" y="722347"/>
            <a:ext cx="16478251" cy="1076213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lnSpc>
                <a:spcPct val="80000"/>
              </a:lnSpc>
              <a:defRPr b="1" spc="-119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여가시간 활용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91;p19"/>
          <p:cNvSpPr txBox="1"/>
          <p:nvPr>
            <p:ph type="title"/>
          </p:nvPr>
        </p:nvSpPr>
        <p:spPr>
          <a:xfrm>
            <a:off x="3952874" y="1802911"/>
            <a:ext cx="16478251" cy="1076213"/>
          </a:xfrm>
          <a:prstGeom prst="rect">
            <a:avLst/>
          </a:prstGeom>
        </p:spPr>
        <p:txBody>
          <a:bodyPr/>
          <a:lstStyle/>
          <a:p>
            <a:pPr/>
            <a:r>
              <a:t>여가시간에 얼마나 만족했을까?   </a:t>
            </a:r>
          </a:p>
        </p:txBody>
      </p:sp>
      <p:sp>
        <p:nvSpPr>
          <p:cNvPr id="216" name="Slide Subtitle"/>
          <p:cNvSpPr txBox="1"/>
          <p:nvPr>
            <p:ph type="body" idx="21"/>
          </p:nvPr>
        </p:nvSpPr>
        <p:spPr>
          <a:xfrm>
            <a:off x="3952874" y="3398971"/>
            <a:ext cx="16478251" cy="7010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7" name="Google Shape;93;p19" descr="Google Shape;93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9800" y="2802928"/>
            <a:ext cx="17764401" cy="93102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